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26"/>
  </p:notesMasterIdLst>
  <p:sldIdLst>
    <p:sldId id="256" r:id="rId2"/>
    <p:sldId id="267" r:id="rId3"/>
    <p:sldId id="258" r:id="rId4"/>
    <p:sldId id="270" r:id="rId5"/>
    <p:sldId id="268" r:id="rId6"/>
    <p:sldId id="272" r:id="rId7"/>
    <p:sldId id="271" r:id="rId8"/>
    <p:sldId id="274" r:id="rId9"/>
    <p:sldId id="273" r:id="rId10"/>
    <p:sldId id="275" r:id="rId11"/>
    <p:sldId id="286" r:id="rId12"/>
    <p:sldId id="277" r:id="rId13"/>
    <p:sldId id="276" r:id="rId14"/>
    <p:sldId id="279" r:id="rId15"/>
    <p:sldId id="278" r:id="rId16"/>
    <p:sldId id="280" r:id="rId17"/>
    <p:sldId id="281" r:id="rId18"/>
    <p:sldId id="282" r:id="rId19"/>
    <p:sldId id="283" r:id="rId20"/>
    <p:sldId id="284" r:id="rId21"/>
    <p:sldId id="285" r:id="rId22"/>
    <p:sldId id="287" r:id="rId23"/>
    <p:sldId id="289" r:id="rId24"/>
    <p:sldId id="288" r:id="rId25"/>
  </p:sldIdLst>
  <p:sldSz cx="9144000" cy="6858000" type="screen4x3"/>
  <p:notesSz cx="6858000" cy="9144000"/>
  <p:embeddedFontLst>
    <p:embeddedFont>
      <p:font typeface="Candara" pitchFamily="34" charset="0"/>
      <p:regular r:id="rId27"/>
      <p:bold r:id="rId28"/>
      <p:italic r:id="rId29"/>
      <p:boldItalic r:id="rId30"/>
    </p:embeddedFont>
    <p:embeddedFont>
      <p:font typeface="Aharoni" pitchFamily="2" charset="-79"/>
      <p:bold r:id="rId31"/>
    </p:embeddedFont>
    <p:embeddedFont>
      <p:font typeface="Freestyle Script" pitchFamily="66" charset="0"/>
      <p:regular r:id="rId32"/>
    </p:embeddedFont>
    <p:embeddedFont>
      <p:font typeface="Edwardian Script ITC" pitchFamily="66" charset="0"/>
      <p:regular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6" autoAdjust="0"/>
  </p:normalViewPr>
  <p:slideViewPr>
    <p:cSldViewPr>
      <p:cViewPr varScale="1">
        <p:scale>
          <a:sx n="62" d="100"/>
          <a:sy n="62" d="100"/>
        </p:scale>
        <p:origin x="-5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6929A-EFA9-49BC-8721-45814E4DBC75}" type="datetimeFigureOut">
              <a:rPr lang="en-US" smtClean="0"/>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7EC4E-4856-4013-A306-8393721C6825}" type="slidenum">
              <a:rPr lang="en-US" smtClean="0"/>
              <a:t>‹#›</a:t>
            </a:fld>
            <a:endParaRPr lang="en-US"/>
          </a:p>
        </p:txBody>
      </p:sp>
    </p:spTree>
    <p:extLst>
      <p:ext uri="{BB962C8B-B14F-4D97-AF65-F5344CB8AC3E}">
        <p14:creationId xmlns:p14="http://schemas.microsoft.com/office/powerpoint/2010/main" val="410553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a:t>
            </a:fld>
            <a:endParaRPr lang="en-US"/>
          </a:p>
        </p:txBody>
      </p:sp>
    </p:spTree>
    <p:extLst>
      <p:ext uri="{BB962C8B-B14F-4D97-AF65-F5344CB8AC3E}">
        <p14:creationId xmlns:p14="http://schemas.microsoft.com/office/powerpoint/2010/main" val="2859421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does do this. He will not do that. He cannot even see this. He never recognizes</a:t>
            </a:r>
            <a:r>
              <a:rPr lang="en-US" baseline="0" dirty="0" smtClean="0"/>
              <a:t> that. He does appreciate this. Etc., Etc.</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11</a:t>
            </a:fld>
            <a:endParaRPr lang="en-US"/>
          </a:p>
        </p:txBody>
      </p:sp>
    </p:spTree>
    <p:extLst>
      <p:ext uri="{BB962C8B-B14F-4D97-AF65-F5344CB8AC3E}">
        <p14:creationId xmlns:p14="http://schemas.microsoft.com/office/powerpoint/2010/main" val="427799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commanded for these people to pray, it is assumed that they would be people of prayer. Because God created us in His image and likeness, we ought to have a desire to honor Him. Religion should be a family thing which makes the family honorable, joyful and beneficial. One of the reasons the American family is often seen as such an epic failure is not in its design or inception, but in its failure to have God govern it.  Since God is the author of male and female and in particular, marriage, He should be welcomed into it by both the husband and wife. Think of it. How is it possible for husbands to love their own wives as Christ loved the church if they are ignorant of Christ and the church (Eph. 5:25).</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12</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think animals hold animals accountable?</a:t>
            </a:r>
            <a:r>
              <a:rPr lang="en-US" baseline="0" dirty="0" smtClean="0"/>
              <a:t> Yet marriage is filled with responsibility and accountability. </a:t>
            </a:r>
            <a:r>
              <a:rPr lang="en-US" baseline="0" dirty="0" smtClean="0"/>
              <a:t>The woman here is shown to be bound by the law to her husband. She is therefore accountable to the law and therefore to the marriage.  Now if the husband dies, she is released “from the law” that is concerning (</a:t>
            </a:r>
            <a:r>
              <a:rPr lang="en-US" baseline="0" dirty="0" err="1" smtClean="0"/>
              <a:t>NASB</a:t>
            </a:r>
            <a:r>
              <a:rPr lang="en-US" baseline="0" dirty="0" smtClean="0"/>
              <a:t>) her husband.  If she is released from the law, she is no longer under it and no longer accountable to it. </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13</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14</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15</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not free to just</a:t>
            </a:r>
            <a:r>
              <a:rPr lang="en-US" baseline="0" dirty="0" smtClean="0"/>
              <a:t> change your spouse in marriage. It was designed to be as permanent as your life here is. While you cannot change your spouse, you can change yourself to become a better person, better spouse, wife, husband, mother, father.</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16</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17</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18</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a:t>
            </a:r>
            <a:r>
              <a:rPr lang="en-US" baseline="0" dirty="0" smtClean="0"/>
              <a:t> are components of marriage and when any of these are lacking, the marriage suffers. </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19</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MIRROR:</a:t>
            </a:r>
            <a:r>
              <a:rPr lang="en-US" baseline="0" dirty="0" smtClean="0"/>
              <a:t> Someone once said, “</a:t>
            </a:r>
            <a:r>
              <a:rPr lang="en-US" sz="1200" b="0" i="0" kern="1200" dirty="0" smtClean="0">
                <a:solidFill>
                  <a:schemeClr val="tx1"/>
                </a:solidFill>
                <a:effectLst/>
                <a:latin typeface="+mn-lt"/>
                <a:ea typeface="+mn-ea"/>
                <a:cs typeface="+mn-cs"/>
              </a:rPr>
              <a:t>One of the best wedding gifts God gave you was a full-length mirror called your spouse. Had there been a card attached, it would have said, ‘Here’s to helping you discover what you’re really like’.” We</a:t>
            </a:r>
            <a:r>
              <a:rPr lang="en-US" sz="1200" b="0" i="0" kern="1200" baseline="0" dirty="0" smtClean="0">
                <a:solidFill>
                  <a:schemeClr val="tx1"/>
                </a:solidFill>
                <a:effectLst/>
                <a:latin typeface="+mn-lt"/>
                <a:ea typeface="+mn-ea"/>
                <a:cs typeface="+mn-cs"/>
              </a:rPr>
              <a:t> can often see our weaknesses by our spouse or perhaps even in our spouse. Jezebel was a testimony to the character of Ahab. Likewise, the church, as the spouse of Christ is to reflect the person of Christ (Eph. 5:25-27).  The glorious church reflects the glory of Christ. The presence of holiness and the absence of blemish can only reflect the nature of Jesus.  But also, a man who beats his wife shows his character too. That he has hates himself and has no self-control (Eph. 5:28, 29). A domineering wife reflects a weak hen pecked husband.  Wives, like it or not, you are representing your husband by how you are. In marriage you not only find out things about your spouse, but you find out things about yourself. In disagreements you can see how your character really is. You can see how small, hard and unforgiving you are. Marriage is a mirror! Someone said, “</a:t>
            </a:r>
            <a:r>
              <a:rPr lang="en-US" sz="1200" b="0" i="0" kern="1200" dirty="0" smtClean="0">
                <a:solidFill>
                  <a:schemeClr val="tx1"/>
                </a:solidFill>
                <a:effectLst/>
                <a:latin typeface="+mn-lt"/>
                <a:ea typeface="+mn-ea"/>
                <a:cs typeface="+mn-cs"/>
              </a:rPr>
              <a:t>Couples don’t fall out of love so much as they fall out of repentance. Sin, wrong attitudes, and personal failures that are not dealt with slowly erode the relationships.” So marriage is a purifying institution.</a:t>
            </a:r>
            <a:r>
              <a:rPr lang="en-US" sz="1200" b="0" i="0" kern="1200" baseline="0" dirty="0" smtClean="0">
                <a:solidFill>
                  <a:schemeClr val="tx1"/>
                </a:solidFill>
                <a:effectLst/>
                <a:latin typeface="+mn-lt"/>
                <a:ea typeface="+mn-ea"/>
                <a:cs typeface="+mn-cs"/>
              </a:rPr>
              <a:t> Have you ever thought of it that way? That is what we see with Christ and the church (Eph. 5:26). But we often do not want marriage to reveal our own weakness. We suppress it and if it is revealed, we begin to resent our spouse.</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21</a:t>
            </a:fld>
            <a:endParaRPr lang="en-US"/>
          </a:p>
        </p:txBody>
      </p:sp>
    </p:spTree>
    <p:extLst>
      <p:ext uri="{BB962C8B-B14F-4D97-AF65-F5344CB8AC3E}">
        <p14:creationId xmlns:p14="http://schemas.microsoft.com/office/powerpoint/2010/main" val="87018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men abuse,</a:t>
            </a:r>
            <a:r>
              <a:rPr lang="en-US" baseline="0" dirty="0" smtClean="0"/>
              <a:t> belittle and despise women, they reflect their attitude toward God’s choices. When women reject men, they deny God’s choice. Because man and woman are made in God’s image, we should bridge the so-called gender gap with honor, not scorn.</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3</a:t>
            </a:fld>
            <a:endParaRPr lang="en-US"/>
          </a:p>
        </p:txBody>
      </p:sp>
    </p:spTree>
    <p:extLst>
      <p:ext uri="{BB962C8B-B14F-4D97-AF65-F5344CB8AC3E}">
        <p14:creationId xmlns:p14="http://schemas.microsoft.com/office/powerpoint/2010/main" val="2859421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22</a:t>
            </a:fld>
            <a:endParaRPr lang="en-US"/>
          </a:p>
        </p:txBody>
      </p:sp>
    </p:spTree>
    <p:extLst>
      <p:ext uri="{BB962C8B-B14F-4D97-AF65-F5344CB8AC3E}">
        <p14:creationId xmlns:p14="http://schemas.microsoft.com/office/powerpoint/2010/main" val="388541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married couples may later spend time thinking about their previous time before they were married and the various people they dated.  Some may feel guilt for breaking off that relationship and want to look them up again. You need to be putting your energies into your marriage, that is what God wants you to do. Some may live in a fantasy land of what it would have been like if they married a previous boyfriend or girlfriend.  They may even fantasize what would it would be like if their spouse had died and they married them. That is also a dead-end road which is unbiblical, destructive and self-defeating. It hasn’t happened; it didn’t happen so put it away. It is easy to think of how happy another relationship would be because we are a people who like to have selective memories. We remember only what we want to and think only what we want to about certain people. We forget the negative things about them and emphasize only the positive fantasies that we have created. God calls us to desist from such warped thinking and love our spouse more than anyone else could. </a:t>
            </a:r>
            <a:r>
              <a:rPr lang="en-US" baseline="0" smtClean="0"/>
              <a:t>We need </a:t>
            </a:r>
            <a:r>
              <a:rPr lang="en-US" baseline="0" dirty="0" smtClean="0"/>
              <a:t>to live by the principle of 2 Corinthians 5:17 and Philippians 3:13. </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23</a:t>
            </a:fld>
            <a:endParaRPr lang="en-US"/>
          </a:p>
        </p:txBody>
      </p:sp>
    </p:spTree>
    <p:extLst>
      <p:ext uri="{BB962C8B-B14F-4D97-AF65-F5344CB8AC3E}">
        <p14:creationId xmlns:p14="http://schemas.microsoft.com/office/powerpoint/2010/main" val="388541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married to a Christian, you are</a:t>
            </a:r>
            <a:r>
              <a:rPr lang="en-US" baseline="0" dirty="0" smtClean="0"/>
              <a:t> not married to an orphan! God sees every act, he can hear every word and read every thought. Is he happy with you and with me? Is He smiling or storing up, that is, does God smile the way I love my spouse, or is He storing up wrath on my account for the way I treat her? When we look at our marriages through this filter, it becomes very sobering. I need to love my wife the way the Bible tells me because her father is God.  So even if I am 1000 miles away from her, God sees in my hotel room and while I am gone, He sees inside my house. The fear of the Lord is the prescription for rebellion.  If I do not have a healthy dose of fear, I will rebel. So, while beauty perishes, the fear of the Lord remains and every healthy marriage will have a healthy dose of fear in it.</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24</a:t>
            </a:fld>
            <a:endParaRPr lang="en-US"/>
          </a:p>
        </p:txBody>
      </p:sp>
    </p:spTree>
    <p:extLst>
      <p:ext uri="{BB962C8B-B14F-4D97-AF65-F5344CB8AC3E}">
        <p14:creationId xmlns:p14="http://schemas.microsoft.com/office/powerpoint/2010/main" val="388541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Homosexuality is NEVER</a:t>
            </a:r>
            <a:r>
              <a:rPr lang="en-US" baseline="0" dirty="0" smtClean="0"/>
              <a:t> marriage even if men and governments want to call it so.  They call the murder of the unborn choice but that doesn’t change what it is in God’s mind.  While marriage is honorable among all, homosexuality is condemned without reservation. Have you not read Genesis 19 and the account of Sodom and Gomorrah?  </a:t>
            </a:r>
          </a:p>
          <a:p>
            <a:endParaRPr lang="en-US" baseline="0" dirty="0" smtClean="0"/>
          </a:p>
          <a:p>
            <a:r>
              <a:rPr lang="en-US" baseline="0" dirty="0" smtClean="0"/>
              <a:t>1 Corinthians 6:9, 10,  “Do you not know that the unrighteous will not inherit the kingdom of God? Do not be deceived. Neither fornicators, nor idolaters, nor adulterers, nor homosexuals, nor sodomites,</a:t>
            </a:r>
          </a:p>
          <a:p>
            <a:r>
              <a:rPr lang="en-US" baseline="0" dirty="0" smtClean="0"/>
              <a:t>10  nor thieves, nor covetous, nor drunkards, nor revilers, nor </a:t>
            </a:r>
            <a:r>
              <a:rPr lang="en-US" baseline="0" dirty="0" err="1" smtClean="0"/>
              <a:t>extortioners</a:t>
            </a:r>
            <a:r>
              <a:rPr lang="en-US" baseline="0" dirty="0" smtClean="0"/>
              <a:t> will inherit the kingdom of God.” </a:t>
            </a:r>
          </a:p>
        </p:txBody>
      </p:sp>
      <p:sp>
        <p:nvSpPr>
          <p:cNvPr id="4" name="Slide Number Placeholder 3"/>
          <p:cNvSpPr>
            <a:spLocks noGrp="1"/>
          </p:cNvSpPr>
          <p:nvPr>
            <p:ph type="sldNum" sz="quarter" idx="10"/>
          </p:nvPr>
        </p:nvSpPr>
        <p:spPr/>
        <p:txBody>
          <a:bodyPr/>
          <a:lstStyle/>
          <a:p>
            <a:fld id="{DC47EC4E-4856-4013-A306-8393721C6825}" type="slidenum">
              <a:rPr lang="en-US" smtClean="0"/>
              <a:t>4</a:t>
            </a:fld>
            <a:endParaRPr lang="en-US"/>
          </a:p>
        </p:txBody>
      </p:sp>
    </p:spTree>
    <p:extLst>
      <p:ext uri="{BB962C8B-B14F-4D97-AF65-F5344CB8AC3E}">
        <p14:creationId xmlns:p14="http://schemas.microsoft.com/office/powerpoint/2010/main" val="285942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5</a:t>
            </a:fld>
            <a:endParaRPr lang="en-US"/>
          </a:p>
        </p:txBody>
      </p:sp>
    </p:spTree>
    <p:extLst>
      <p:ext uri="{BB962C8B-B14F-4D97-AF65-F5344CB8AC3E}">
        <p14:creationId xmlns:p14="http://schemas.microsoft.com/office/powerpoint/2010/main" val="285942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Woman is created</a:t>
            </a:r>
            <a:r>
              <a:rPr lang="en-US" baseline="0" dirty="0" smtClean="0"/>
              <a:t> comparable to man. She was made out of man and for man. She is a gift to man from God. Man is incomplete without her. Her fundamental purpose at creation was to become that help for man. When she works to undermine him, she denies her fundamental purpose of being created. The Jezebels and </a:t>
            </a:r>
            <a:r>
              <a:rPr lang="en-US" baseline="0" dirty="0" err="1" smtClean="0"/>
              <a:t>Delilahs</a:t>
            </a:r>
            <a:r>
              <a:rPr lang="en-US" baseline="0" dirty="0" smtClean="0"/>
              <a:t> of the world deny their God-given purpose and design.</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6</a:t>
            </a:fld>
            <a:endParaRPr lang="en-US"/>
          </a:p>
        </p:txBody>
      </p:sp>
    </p:spTree>
    <p:extLst>
      <p:ext uri="{BB962C8B-B14F-4D97-AF65-F5344CB8AC3E}">
        <p14:creationId xmlns:p14="http://schemas.microsoft.com/office/powerpoint/2010/main" val="400089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should be an understanding quality in marriage. Man is called to recognize the wife and honor her. When she is a wife like 1 Pet. 3:1-6, how well or high should he honor and praise her? We cannot honor that which we do not understand. All that we honor we can understand. The woman in her role and work is an honorable position and the man, with understanding honors her.</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7</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speaks of together blissfulness. They together are partakers of the grace</a:t>
            </a:r>
            <a:r>
              <a:rPr lang="en-US" baseline="0" dirty="0" smtClean="0"/>
              <a:t> or favor of life.</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8</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in the Old</a:t>
            </a:r>
            <a:r>
              <a:rPr lang="en-US" baseline="0" dirty="0" smtClean="0"/>
              <a:t> Law, God emphasized joy that should be brought and found in marriage. The man was to be discharged from certain duties to bring joy to his wife. Notice happiness is not just something that magically appears. It is to be brought to the home. He is to bring it to his wife. So we see that happiness here is a choice to embrace and also to take. Now is it only a year that happiness should be in the home?</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9</a:t>
            </a:fld>
            <a:endParaRPr lang="en-US"/>
          </a:p>
        </p:txBody>
      </p:sp>
    </p:spTree>
    <p:extLst>
      <p:ext uri="{BB962C8B-B14F-4D97-AF65-F5344CB8AC3E}">
        <p14:creationId xmlns:p14="http://schemas.microsoft.com/office/powerpoint/2010/main" val="84649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joyfully all the days of your life. Your marital joy</a:t>
            </a:r>
            <a:r>
              <a:rPr lang="en-US" baseline="0" dirty="0" smtClean="0"/>
              <a:t> can only be experienced in this life. It is a portion that God has given you “in life” under the sun.  If joy is not in marriage, whose fault is it? One or both are not bringing joy to it. Happiness is a choice. You either decide to create it and embrace it or you don’t.</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10</a:t>
            </a:fld>
            <a:endParaRPr lang="en-US"/>
          </a:p>
        </p:txBody>
      </p:sp>
    </p:spTree>
    <p:extLst>
      <p:ext uri="{BB962C8B-B14F-4D97-AF65-F5344CB8AC3E}">
        <p14:creationId xmlns:p14="http://schemas.microsoft.com/office/powerpoint/2010/main" val="84649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600">
                <a:latin typeface="Edwardian Script ITC"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DF2683-E3F9-48FC-A5B0-B9E7369CD548}"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3515891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F2683-E3F9-48FC-A5B0-B9E7369CD548}"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102428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F2683-E3F9-48FC-A5B0-B9E7369CD548}"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24111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807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F2683-E3F9-48FC-A5B0-B9E7369CD548}"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2035072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Freestyle Script"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F2683-E3F9-48FC-A5B0-B9E7369CD548}"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908282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F2683-E3F9-48FC-A5B0-B9E7369CD548}"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213986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F2683-E3F9-48FC-A5B0-B9E7369CD548}" type="datetimeFigureOut">
              <a:rPr lang="en-US" smtClean="0"/>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79478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F2683-E3F9-48FC-A5B0-B9E7369CD548}" type="datetimeFigureOut">
              <a:rPr lang="en-US" smtClean="0"/>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403638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F2683-E3F9-48FC-A5B0-B9E7369CD548}" type="datetimeFigureOut">
              <a:rPr lang="en-US" smtClean="0"/>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32679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2855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F2683-E3F9-48FC-A5B0-B9E7369CD548}"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39196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9039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61999"/>
            <a:ext cx="5903912"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903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F2683-E3F9-48FC-A5B0-B9E7369CD548}"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440E-CCC7-43E0-9AA8-8491D4613BD6}" type="slidenum">
              <a:rPr lang="en-US" smtClean="0"/>
              <a:t>‹#›</a:t>
            </a:fld>
            <a:endParaRPr lang="en-US"/>
          </a:p>
        </p:txBody>
      </p:sp>
    </p:spTree>
    <p:extLst>
      <p:ext uri="{BB962C8B-B14F-4D97-AF65-F5344CB8AC3E}">
        <p14:creationId xmlns:p14="http://schemas.microsoft.com/office/powerpoint/2010/main" val="80264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3300"/>
            </a:gs>
            <a:gs pos="78000">
              <a:schemeClr val="tx1"/>
            </a:gs>
            <a:gs pos="43000">
              <a:srgbClr val="663300"/>
            </a:gs>
            <a:gs pos="7000">
              <a:schemeClr val="tx1"/>
            </a:gs>
            <a:gs pos="100000">
              <a:srgbClr val="663300"/>
            </a:gs>
          </a:gsLst>
          <a:lin ang="0" scaled="1"/>
          <a:tileRect/>
        </a:gradFill>
        <a:effectLst/>
      </p:bgPr>
    </p:bg>
    <p:spTree>
      <p:nvGrpSpPr>
        <p:cNvPr id="1" name=""/>
        <p:cNvGrpSpPr/>
        <p:nvPr/>
      </p:nvGrpSpPr>
      <p:grpSpPr>
        <a:xfrm>
          <a:off x="0" y="0"/>
          <a:ext cx="0" cy="0"/>
          <a:chOff x="0" y="0"/>
          <a:chExt cx="0" cy="0"/>
        </a:xfrm>
      </p:grpSpPr>
      <p:pic>
        <p:nvPicPr>
          <p:cNvPr id="8" name="Picture 3" descr="C:\Users\Steven\AppData\Local\Microsoft\Windows\Temporary Internet Files\Content.IE5\7228KFMA\MP900438723[1].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 y="6492875"/>
            <a:ext cx="2133600" cy="365125"/>
          </a:xfrm>
          <a:prstGeom prst="rect">
            <a:avLst/>
          </a:prstGeom>
        </p:spPr>
        <p:txBody>
          <a:bodyPr vert="horz" lIns="91440" tIns="45720" rIns="91440" bIns="45720" rtlCol="0" anchor="ctr"/>
          <a:lstStyle>
            <a:lvl1pPr algn="l">
              <a:defRPr sz="1200">
                <a:solidFill>
                  <a:schemeClr val="tx1"/>
                </a:solidFill>
              </a:defRPr>
            </a:lvl1pPr>
          </a:lstStyle>
          <a:p>
            <a:fld id="{F1DF2683-E3F9-48FC-A5B0-B9E7369CD548}" type="datetimeFigureOut">
              <a:rPr lang="en-US" smtClean="0"/>
              <a:pPr/>
              <a:t>12/6/2012</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B79B440E-CCC7-43E0-9AA8-8491D4613BD6}" type="slidenum">
              <a:rPr lang="en-US" smtClean="0"/>
              <a:pPr/>
              <a:t>‹#›</a:t>
            </a:fld>
            <a:endParaRPr lang="en-US"/>
          </a:p>
        </p:txBody>
      </p:sp>
    </p:spTree>
    <p:extLst>
      <p:ext uri="{BB962C8B-B14F-4D97-AF65-F5344CB8AC3E}">
        <p14:creationId xmlns:p14="http://schemas.microsoft.com/office/powerpoint/2010/main" val="33163144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Sacred Trust</a:t>
            </a:r>
            <a:endParaRPr lang="en-US" sz="8800" dirty="0"/>
          </a:p>
        </p:txBody>
      </p:sp>
      <p:sp>
        <p:nvSpPr>
          <p:cNvPr id="3" name="Subtitle 2"/>
          <p:cNvSpPr>
            <a:spLocks noGrp="1"/>
          </p:cNvSpPr>
          <p:nvPr>
            <p:ph type="subTitle" idx="1"/>
          </p:nvPr>
        </p:nvSpPr>
        <p:spPr>
          <a:xfrm>
            <a:off x="1371600" y="3886200"/>
            <a:ext cx="7010400" cy="1752600"/>
          </a:xfrm>
        </p:spPr>
        <p:txBody>
          <a:bodyPr/>
          <a:lstStyle/>
          <a:p>
            <a:r>
              <a:rPr lang="en-US" dirty="0" smtClean="0"/>
              <a:t>(part 2)</a:t>
            </a:r>
            <a:endParaRPr lang="en-US" dirty="0"/>
          </a:p>
        </p:txBody>
      </p:sp>
      <p:sp>
        <p:nvSpPr>
          <p:cNvPr id="4" name="TextBox 3"/>
          <p:cNvSpPr txBox="1"/>
          <p:nvPr/>
        </p:nvSpPr>
        <p:spPr>
          <a:xfrm>
            <a:off x="2802363" y="6400800"/>
            <a:ext cx="4131837"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247822618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b="1"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743200"/>
            <a:ext cx="4343400" cy="3970318"/>
          </a:xfrm>
          <a:prstGeom prst="rect">
            <a:avLst/>
          </a:prstGeom>
          <a:solidFill>
            <a:srgbClr val="663300"/>
          </a:solidFill>
        </p:spPr>
        <p:txBody>
          <a:bodyPr wrap="square" rtlCol="0">
            <a:spAutoFit/>
          </a:bodyPr>
          <a:lstStyle/>
          <a:p>
            <a:r>
              <a:rPr lang="en-US" sz="2800" dirty="0">
                <a:solidFill>
                  <a:schemeClr val="bg1"/>
                </a:solidFill>
              </a:rPr>
              <a:t>“</a:t>
            </a:r>
            <a:r>
              <a:rPr lang="en-US" sz="2800" b="1" u="sng" dirty="0">
                <a:solidFill>
                  <a:schemeClr val="bg1"/>
                </a:solidFill>
              </a:rPr>
              <a:t>Live joyfully with the wife whom you love </a:t>
            </a:r>
            <a:r>
              <a:rPr lang="en-US" sz="2800" dirty="0">
                <a:solidFill>
                  <a:schemeClr val="bg1"/>
                </a:solidFill>
              </a:rPr>
              <a:t>all the days of your vain life which He has given you under the sun, all your days of vanity; for that is your portion in life, and in the labor which you perform under the </a:t>
            </a:r>
            <a:r>
              <a:rPr lang="en-US" sz="2800" dirty="0" smtClean="0">
                <a:solidFill>
                  <a:schemeClr val="bg1"/>
                </a:solidFill>
              </a:rPr>
              <a:t>sun” (Eccl. 9:9)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0683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Happy?”</a:t>
            </a:r>
            <a:endParaRPr lang="en-US" dirty="0"/>
          </a:p>
        </p:txBody>
      </p:sp>
      <p:sp>
        <p:nvSpPr>
          <p:cNvPr id="3" name="Content Placeholder 2"/>
          <p:cNvSpPr>
            <a:spLocks noGrp="1"/>
          </p:cNvSpPr>
          <p:nvPr>
            <p:ph idx="1"/>
          </p:nvPr>
        </p:nvSpPr>
        <p:spPr>
          <a:xfrm>
            <a:off x="1295400" y="1600200"/>
            <a:ext cx="7391400" cy="5105400"/>
          </a:xfrm>
        </p:spPr>
        <p:txBody>
          <a:bodyPr>
            <a:normAutofit lnSpcReduction="10000"/>
          </a:bodyPr>
          <a:lstStyle/>
          <a:p>
            <a:r>
              <a:rPr lang="en-US" dirty="0" smtClean="0"/>
              <a:t>Many define their spouse by what he/she is not</a:t>
            </a:r>
          </a:p>
          <a:p>
            <a:r>
              <a:rPr lang="en-US" dirty="0" smtClean="0"/>
              <a:t>D</a:t>
            </a:r>
            <a:r>
              <a:rPr lang="en-US" dirty="0" smtClean="0"/>
              <a:t>oes not </a:t>
            </a:r>
            <a:r>
              <a:rPr lang="en-US" dirty="0" smtClean="0"/>
              <a:t>make </a:t>
            </a:r>
            <a:r>
              <a:rPr lang="en-US" dirty="0" smtClean="0"/>
              <a:t>marriage happier</a:t>
            </a:r>
            <a:endParaRPr lang="en-US" dirty="0" smtClean="0"/>
          </a:p>
          <a:p>
            <a:r>
              <a:rPr lang="en-US" dirty="0" smtClean="0"/>
              <a:t>The </a:t>
            </a:r>
            <a:r>
              <a:rPr lang="en-US" dirty="0" smtClean="0">
                <a:solidFill>
                  <a:srgbClr val="C00000"/>
                </a:solidFill>
              </a:rPr>
              <a:t>love-joy</a:t>
            </a:r>
            <a:r>
              <a:rPr lang="en-US" dirty="0" smtClean="0"/>
              <a:t> connection</a:t>
            </a:r>
            <a:endParaRPr lang="en-US" dirty="0" smtClean="0"/>
          </a:p>
          <a:p>
            <a:pPr lvl="1"/>
            <a:r>
              <a:rPr lang="en-US" dirty="0" smtClean="0"/>
              <a:t>Joy often stems from love (Eccl. 9:9; Ps. 5:11; 1 Pet. 1:8; Gal. 5:22)</a:t>
            </a:r>
          </a:p>
          <a:p>
            <a:pPr lvl="1"/>
            <a:r>
              <a:rPr lang="en-US" dirty="0" smtClean="0"/>
              <a:t>Perhaps the better question is, “How can I love my spouse more?” (see Titus 2:4)</a:t>
            </a:r>
          </a:p>
          <a:p>
            <a:pPr lvl="1"/>
            <a:r>
              <a:rPr lang="en-US" dirty="0" smtClean="0"/>
              <a:t>“Where love is in the home there’s happiness, Where love is in the home there’s </a:t>
            </a:r>
            <a:r>
              <a:rPr lang="en-US" dirty="0" smtClean="0"/>
              <a:t>_______” </a:t>
            </a:r>
            <a:r>
              <a:rPr lang="en-US" dirty="0" smtClean="0"/>
              <a:t>(#308)</a:t>
            </a:r>
            <a:endParaRPr lang="en-US" dirty="0"/>
          </a:p>
        </p:txBody>
      </p:sp>
    </p:spTree>
    <p:extLst>
      <p:ext uri="{BB962C8B-B14F-4D97-AF65-F5344CB8AC3E}">
        <p14:creationId xmlns:p14="http://schemas.microsoft.com/office/powerpoint/2010/main" val="23298346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b="1" dirty="0" smtClean="0"/>
              <a:t>Spiritual</a:t>
            </a:r>
          </a:p>
          <a:p>
            <a:pPr lvl="1"/>
            <a:r>
              <a:rPr lang="en-US" dirty="0" smtClean="0"/>
              <a:t>Accountable</a:t>
            </a:r>
          </a:p>
          <a:p>
            <a:pPr lvl="1"/>
            <a:r>
              <a:rPr lang="en-US" dirty="0" smtClean="0"/>
              <a:t>Responsible</a:t>
            </a:r>
            <a:endParaRPr lang="en-US" dirty="0"/>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“Husbands</a:t>
            </a:r>
            <a:r>
              <a:rPr lang="en-US" sz="2800" dirty="0">
                <a:solidFill>
                  <a:schemeClr val="bg1"/>
                </a:solidFill>
              </a:rPr>
              <a:t>, likewise, dwell with them with understanding, giving honor to the wife, as to the weaker vessel, and as being heirs together of the grace of life, </a:t>
            </a:r>
            <a:r>
              <a:rPr lang="en-US" sz="2800" b="1" u="sng" dirty="0">
                <a:solidFill>
                  <a:schemeClr val="bg1"/>
                </a:solidFill>
              </a:rPr>
              <a:t>that your prayers may not be </a:t>
            </a:r>
            <a:r>
              <a:rPr lang="en-US" sz="2800" b="1" u="sng" dirty="0" smtClean="0">
                <a:solidFill>
                  <a:schemeClr val="bg1"/>
                </a:solidFill>
              </a:rPr>
              <a:t>hindered</a:t>
            </a:r>
            <a:r>
              <a:rPr lang="en-US" sz="2800" dirty="0" smtClean="0">
                <a:solidFill>
                  <a:schemeClr val="bg1"/>
                </a:solidFill>
              </a:rPr>
              <a:t>” (1 Pet. 3:7)</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73796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b="1" dirty="0" smtClean="0"/>
              <a:t>Accountable</a:t>
            </a:r>
          </a:p>
          <a:p>
            <a:pPr lvl="1"/>
            <a:r>
              <a:rPr lang="en-US" dirty="0" smtClean="0"/>
              <a:t>Responsible</a:t>
            </a:r>
            <a:endParaRPr lang="en-US" dirty="0"/>
          </a:p>
          <a:p>
            <a:pPr lvl="1"/>
            <a:r>
              <a:rPr lang="en-US" dirty="0" smtClean="0"/>
              <a:t>Committed</a:t>
            </a:r>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108543"/>
          </a:xfrm>
          <a:prstGeom prst="rect">
            <a:avLst/>
          </a:prstGeom>
          <a:solidFill>
            <a:srgbClr val="663300"/>
          </a:solidFill>
        </p:spPr>
        <p:txBody>
          <a:bodyPr wrap="square" rtlCol="0">
            <a:spAutoFit/>
          </a:bodyPr>
          <a:lstStyle/>
          <a:p>
            <a:r>
              <a:rPr lang="en-US" sz="2800" dirty="0">
                <a:solidFill>
                  <a:schemeClr val="bg1"/>
                </a:solidFill>
              </a:rPr>
              <a:t>“For the woman who has a husband is </a:t>
            </a:r>
            <a:r>
              <a:rPr lang="en-US" sz="2800" b="1" u="sng" dirty="0">
                <a:solidFill>
                  <a:schemeClr val="bg1"/>
                </a:solidFill>
              </a:rPr>
              <a:t>bound by the law </a:t>
            </a:r>
            <a:r>
              <a:rPr lang="en-US" sz="2800" dirty="0">
                <a:solidFill>
                  <a:schemeClr val="bg1"/>
                </a:solidFill>
              </a:rPr>
              <a:t>to her husband as long as he lives. But if the husband dies, </a:t>
            </a:r>
            <a:r>
              <a:rPr lang="en-US" sz="2800" b="1" u="sng" dirty="0">
                <a:solidFill>
                  <a:schemeClr val="bg1"/>
                </a:solidFill>
              </a:rPr>
              <a:t>she is released from the law </a:t>
            </a:r>
            <a:r>
              <a:rPr lang="en-US" sz="2800" dirty="0">
                <a:solidFill>
                  <a:schemeClr val="bg1"/>
                </a:solidFill>
              </a:rPr>
              <a:t>of her </a:t>
            </a:r>
            <a:r>
              <a:rPr lang="en-US" sz="2800" dirty="0" smtClean="0">
                <a:solidFill>
                  <a:schemeClr val="bg1"/>
                </a:solidFill>
              </a:rPr>
              <a:t>husband” (Rom. 7:2)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89565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b="1" dirty="0" smtClean="0"/>
              <a:t>Responsible</a:t>
            </a:r>
            <a:endParaRPr lang="en-US" b="1" dirty="0"/>
          </a:p>
          <a:p>
            <a:pPr lvl="1"/>
            <a:r>
              <a:rPr lang="en-US" dirty="0" smtClean="0"/>
              <a:t>Committed</a:t>
            </a:r>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2677656"/>
          </a:xfrm>
          <a:prstGeom prst="rect">
            <a:avLst/>
          </a:prstGeom>
          <a:solidFill>
            <a:srgbClr val="663300"/>
          </a:solidFill>
        </p:spPr>
        <p:txBody>
          <a:bodyPr wrap="square" rtlCol="0">
            <a:spAutoFit/>
          </a:bodyPr>
          <a:lstStyle/>
          <a:p>
            <a:r>
              <a:rPr lang="en-US" sz="2800" dirty="0">
                <a:solidFill>
                  <a:schemeClr val="bg1"/>
                </a:solidFill>
              </a:rPr>
              <a:t>“But if anyone does not </a:t>
            </a:r>
            <a:r>
              <a:rPr lang="en-US" sz="2800" b="1" u="sng" dirty="0">
                <a:solidFill>
                  <a:schemeClr val="bg1"/>
                </a:solidFill>
              </a:rPr>
              <a:t>provide for his own</a:t>
            </a:r>
            <a:r>
              <a:rPr lang="en-US" sz="2800" dirty="0">
                <a:solidFill>
                  <a:schemeClr val="bg1"/>
                </a:solidFill>
              </a:rPr>
              <a:t>, and especially for those of his household, he has denied the faith and is worse than an </a:t>
            </a:r>
            <a:r>
              <a:rPr lang="en-US" sz="2800" dirty="0" smtClean="0">
                <a:solidFill>
                  <a:schemeClr val="bg1"/>
                </a:solidFill>
              </a:rPr>
              <a:t>unbeliever”(1 Tim. 5:8</a:t>
            </a:r>
            <a:r>
              <a:rPr lang="en-US" sz="2800" dirty="0" smtClean="0">
                <a:solidFill>
                  <a:schemeClr val="bg1"/>
                </a:solidFill>
              </a:rPr>
              <a:t>)</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49588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b="1" dirty="0" smtClean="0"/>
              <a:t>Responsible</a:t>
            </a:r>
            <a:endParaRPr lang="en-US" b="1" dirty="0"/>
          </a:p>
          <a:p>
            <a:pPr lvl="1"/>
            <a:r>
              <a:rPr lang="en-US" dirty="0" smtClean="0"/>
              <a:t>Committed</a:t>
            </a:r>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“For </a:t>
            </a:r>
            <a:r>
              <a:rPr lang="en-US" sz="2800" dirty="0">
                <a:solidFill>
                  <a:schemeClr val="bg1"/>
                </a:solidFill>
              </a:rPr>
              <a:t>what you had before I came was little, and it has increased to a great amount; the LORD has blessed you since my coming. </a:t>
            </a:r>
            <a:r>
              <a:rPr lang="en-US" sz="2800" b="1" u="sng" dirty="0">
                <a:solidFill>
                  <a:schemeClr val="bg1"/>
                </a:solidFill>
              </a:rPr>
              <a:t>And now, when shall I also provide for my own house</a:t>
            </a:r>
            <a:r>
              <a:rPr lang="en-US" sz="2800" b="1" u="sng" dirty="0" smtClean="0">
                <a:solidFill>
                  <a:schemeClr val="bg1"/>
                </a:solidFill>
              </a:rPr>
              <a:t>?” </a:t>
            </a:r>
            <a:r>
              <a:rPr lang="en-US" sz="2800" dirty="0" smtClean="0">
                <a:solidFill>
                  <a:schemeClr val="bg1"/>
                </a:solidFill>
              </a:rPr>
              <a:t>(Gen. 30:30)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93991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b="1" dirty="0" smtClean="0"/>
              <a:t>Committed</a:t>
            </a:r>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“But </a:t>
            </a:r>
            <a:r>
              <a:rPr lang="en-US" sz="2800" dirty="0">
                <a:solidFill>
                  <a:schemeClr val="bg1"/>
                </a:solidFill>
              </a:rPr>
              <a:t>I say to you that whoever divorces his wife </a:t>
            </a:r>
            <a:r>
              <a:rPr lang="en-US" sz="2800" b="1" u="sng" dirty="0">
                <a:solidFill>
                  <a:schemeClr val="bg1"/>
                </a:solidFill>
              </a:rPr>
              <a:t>for any reason except </a:t>
            </a:r>
            <a:r>
              <a:rPr lang="en-US" sz="2800" dirty="0">
                <a:solidFill>
                  <a:schemeClr val="bg1"/>
                </a:solidFill>
              </a:rPr>
              <a:t>sexual immorality causes her to commit adultery; and whoever marries a woman who is divorced commits </a:t>
            </a:r>
            <a:r>
              <a:rPr lang="en-US" sz="2800" dirty="0" smtClean="0">
                <a:solidFill>
                  <a:schemeClr val="bg1"/>
                </a:solidFill>
              </a:rPr>
              <a:t>adultery” (Matt. 5:32)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77159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p>
          <a:p>
            <a:pPr lvl="1"/>
            <a:r>
              <a:rPr lang="en-US" b="1" dirty="0" smtClean="0"/>
              <a:t>Cherishing</a:t>
            </a:r>
            <a:endParaRPr lang="en-US" b="1"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419600" cy="3970318"/>
          </a:xfrm>
          <a:prstGeom prst="rect">
            <a:avLst/>
          </a:prstGeom>
          <a:solidFill>
            <a:srgbClr val="663300"/>
          </a:solidFill>
        </p:spPr>
        <p:txBody>
          <a:bodyPr wrap="square" rtlCol="0">
            <a:spAutoFit/>
          </a:bodyPr>
          <a:lstStyle/>
          <a:p>
            <a:r>
              <a:rPr lang="en-US" sz="2800" dirty="0" smtClean="0">
                <a:solidFill>
                  <a:schemeClr val="bg1"/>
                </a:solidFill>
              </a:rPr>
              <a:t>“</a:t>
            </a:r>
            <a:r>
              <a:rPr lang="en-US" sz="2800" b="1" u="sng" dirty="0" smtClean="0">
                <a:solidFill>
                  <a:schemeClr val="bg1"/>
                </a:solidFill>
              </a:rPr>
              <a:t>So </a:t>
            </a:r>
            <a:r>
              <a:rPr lang="en-US" sz="2800" b="1" u="sng" dirty="0">
                <a:solidFill>
                  <a:schemeClr val="bg1"/>
                </a:solidFill>
              </a:rPr>
              <a:t>husbands ought to love their own wives as their own bodies</a:t>
            </a:r>
            <a:r>
              <a:rPr lang="en-US" sz="2800" dirty="0">
                <a:solidFill>
                  <a:schemeClr val="bg1"/>
                </a:solidFill>
              </a:rPr>
              <a:t>; he who loves his wife loves </a:t>
            </a:r>
            <a:r>
              <a:rPr lang="en-US" sz="2800" dirty="0" smtClean="0">
                <a:solidFill>
                  <a:schemeClr val="bg1"/>
                </a:solidFill>
              </a:rPr>
              <a:t>himself. For </a:t>
            </a:r>
            <a:r>
              <a:rPr lang="en-US" sz="2800" dirty="0">
                <a:solidFill>
                  <a:schemeClr val="bg1"/>
                </a:solidFill>
              </a:rPr>
              <a:t>no one ever hated his own flesh, </a:t>
            </a:r>
            <a:r>
              <a:rPr lang="en-US" sz="2800" b="1" u="sng" dirty="0">
                <a:solidFill>
                  <a:schemeClr val="bg1"/>
                </a:solidFill>
              </a:rPr>
              <a:t>but nourishes and cherishes it</a:t>
            </a:r>
            <a:r>
              <a:rPr lang="en-US" sz="2800" dirty="0">
                <a:solidFill>
                  <a:schemeClr val="bg1"/>
                </a:solidFill>
              </a:rPr>
              <a:t>, just as the Lord does the </a:t>
            </a:r>
            <a:r>
              <a:rPr lang="en-US" sz="2800" dirty="0" smtClean="0">
                <a:solidFill>
                  <a:schemeClr val="bg1"/>
                </a:solidFill>
              </a:rPr>
              <a:t>church” (Eph. 5:28, 29)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15418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p>
          <a:p>
            <a:pPr lvl="1"/>
            <a:r>
              <a:rPr lang="en-US" dirty="0" smtClean="0"/>
              <a:t>Cherishing</a:t>
            </a:r>
            <a:endParaRPr lang="en-US" dirty="0" smtClean="0"/>
          </a:p>
          <a:p>
            <a:pPr lvl="1"/>
            <a:r>
              <a:rPr lang="en-US" b="1" dirty="0" smtClean="0"/>
              <a:t>Romantic</a:t>
            </a:r>
            <a:endParaRPr lang="en-US" b="1" dirty="0"/>
          </a:p>
          <a:p>
            <a:pPr lvl="1"/>
            <a:endParaRPr lang="en-US" dirty="0" smtClean="0"/>
          </a:p>
        </p:txBody>
      </p:sp>
      <p:sp>
        <p:nvSpPr>
          <p:cNvPr id="6" name="TextBox 5"/>
          <p:cNvSpPr txBox="1"/>
          <p:nvPr/>
        </p:nvSpPr>
        <p:spPr>
          <a:xfrm>
            <a:off x="4267200" y="2971800"/>
            <a:ext cx="4419600" cy="2246769"/>
          </a:xfrm>
          <a:prstGeom prst="rect">
            <a:avLst/>
          </a:prstGeom>
          <a:solidFill>
            <a:srgbClr val="663300"/>
          </a:solidFill>
        </p:spPr>
        <p:txBody>
          <a:bodyPr wrap="square" rtlCol="0">
            <a:spAutoFit/>
          </a:bodyPr>
          <a:lstStyle/>
          <a:p>
            <a:r>
              <a:rPr lang="en-US" sz="2800" dirty="0" smtClean="0">
                <a:solidFill>
                  <a:schemeClr val="bg1"/>
                </a:solidFill>
              </a:rPr>
              <a:t>“For </a:t>
            </a:r>
            <a:r>
              <a:rPr lang="en-US" sz="2800" dirty="0">
                <a:solidFill>
                  <a:schemeClr val="bg1"/>
                </a:solidFill>
              </a:rPr>
              <a:t>this reason a man shall leave his father and mother and be joined to his wife, </a:t>
            </a:r>
            <a:r>
              <a:rPr lang="en-US" sz="2800" b="1" u="sng" dirty="0">
                <a:solidFill>
                  <a:schemeClr val="bg1"/>
                </a:solidFill>
              </a:rPr>
              <a:t>and the two shall become one </a:t>
            </a:r>
            <a:r>
              <a:rPr lang="en-US" sz="2800" b="1" u="sng" dirty="0" smtClean="0">
                <a:solidFill>
                  <a:schemeClr val="bg1"/>
                </a:solidFill>
              </a:rPr>
              <a:t>flesh</a:t>
            </a:r>
            <a:r>
              <a:rPr lang="en-US" sz="2800" dirty="0" smtClean="0">
                <a:solidFill>
                  <a:schemeClr val="bg1"/>
                </a:solidFill>
              </a:rPr>
              <a:t>” (Eph. 5:31)	</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34424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p>
          <a:p>
            <a:pPr lvl="1"/>
            <a:r>
              <a:rPr lang="en-US" dirty="0" smtClean="0"/>
              <a:t>Cherishing</a:t>
            </a:r>
            <a:endParaRPr lang="en-US" dirty="0" smtClean="0"/>
          </a:p>
          <a:p>
            <a:pPr lvl="1"/>
            <a:r>
              <a:rPr lang="en-US" b="1" dirty="0" smtClean="0"/>
              <a:t>Romantic</a:t>
            </a:r>
            <a:endParaRPr lang="en-US" b="1" dirty="0"/>
          </a:p>
          <a:p>
            <a:pPr lvl="1"/>
            <a:endParaRPr lang="en-US" dirty="0" smtClean="0"/>
          </a:p>
        </p:txBody>
      </p:sp>
      <p:sp>
        <p:nvSpPr>
          <p:cNvPr id="6" name="TextBox 5"/>
          <p:cNvSpPr txBox="1"/>
          <p:nvPr/>
        </p:nvSpPr>
        <p:spPr>
          <a:xfrm>
            <a:off x="4038600" y="2209800"/>
            <a:ext cx="4648200" cy="2677656"/>
          </a:xfrm>
          <a:prstGeom prst="rect">
            <a:avLst/>
          </a:prstGeom>
          <a:solidFill>
            <a:srgbClr val="663300"/>
          </a:solidFill>
        </p:spPr>
        <p:txBody>
          <a:bodyPr wrap="square" rtlCol="0">
            <a:spAutoFit/>
          </a:bodyPr>
          <a:lstStyle/>
          <a:p>
            <a:r>
              <a:rPr lang="en-US" sz="2800" dirty="0" smtClean="0">
                <a:solidFill>
                  <a:schemeClr val="bg1"/>
                </a:solidFill>
              </a:rPr>
              <a:t>Sexual </a:t>
            </a:r>
            <a:r>
              <a:rPr lang="en-US" sz="2800" i="1" dirty="0" smtClean="0">
                <a:solidFill>
                  <a:schemeClr val="bg1"/>
                </a:solidFill>
              </a:rPr>
              <a:t>Morality &amp; Endearment</a:t>
            </a:r>
          </a:p>
          <a:p>
            <a:pPr marL="457200" indent="-457200">
              <a:buFont typeface="Arial" pitchFamily="34" charset="0"/>
              <a:buChar char="•"/>
            </a:pPr>
            <a:r>
              <a:rPr lang="en-US" sz="2800" dirty="0" smtClean="0">
                <a:solidFill>
                  <a:schemeClr val="bg1"/>
                </a:solidFill>
              </a:rPr>
              <a:t>1 Corinthians 7:1-5</a:t>
            </a:r>
          </a:p>
          <a:p>
            <a:pPr marL="457200" indent="-457200">
              <a:buFont typeface="Arial" pitchFamily="34" charset="0"/>
              <a:buChar char="•"/>
            </a:pPr>
            <a:r>
              <a:rPr lang="en-US" sz="2800" dirty="0" smtClean="0">
                <a:solidFill>
                  <a:schemeClr val="bg1"/>
                </a:solidFill>
              </a:rPr>
              <a:t>Hebrews 13:4</a:t>
            </a:r>
          </a:p>
          <a:p>
            <a:pPr marL="457200" indent="-457200">
              <a:buFont typeface="Arial" pitchFamily="34" charset="0"/>
              <a:buChar char="•"/>
            </a:pPr>
            <a:r>
              <a:rPr lang="en-US" sz="2800" dirty="0" smtClean="0">
                <a:solidFill>
                  <a:schemeClr val="bg1"/>
                </a:solidFill>
              </a:rPr>
              <a:t>Genesis 2:24; 24:67; 26:8</a:t>
            </a:r>
          </a:p>
          <a:p>
            <a:pPr marL="457200" indent="-457200">
              <a:buFont typeface="Arial" pitchFamily="34" charset="0"/>
              <a:buChar char="•"/>
            </a:pPr>
            <a:r>
              <a:rPr lang="en-US" sz="2800" dirty="0" smtClean="0">
                <a:solidFill>
                  <a:schemeClr val="bg1"/>
                </a:solidFill>
              </a:rPr>
              <a:t>Proverbs 5:15-23</a:t>
            </a:r>
          </a:p>
          <a:p>
            <a:pPr marL="457200" indent="-457200">
              <a:buFont typeface="Arial" pitchFamily="34" charset="0"/>
              <a:buChar char="•"/>
            </a:pPr>
            <a:r>
              <a:rPr lang="en-US" sz="2800" dirty="0" smtClean="0">
                <a:solidFill>
                  <a:schemeClr val="bg1"/>
                </a:solidFill>
              </a:rPr>
              <a:t>Song of Songs 	</a:t>
            </a:r>
            <a:endParaRPr lang="en-US" sz="2800" dirty="0">
              <a:solidFill>
                <a:schemeClr val="bg1"/>
              </a:solidFill>
            </a:endParaRPr>
          </a:p>
        </p:txBody>
      </p:sp>
      <p:sp>
        <p:nvSpPr>
          <p:cNvPr id="2" name="TextBox 1"/>
          <p:cNvSpPr txBox="1"/>
          <p:nvPr/>
        </p:nvSpPr>
        <p:spPr>
          <a:xfrm>
            <a:off x="4038600" y="4888528"/>
            <a:ext cx="4800600" cy="1938992"/>
          </a:xfrm>
          <a:prstGeom prst="rect">
            <a:avLst/>
          </a:prstGeom>
          <a:noFill/>
        </p:spPr>
        <p:txBody>
          <a:bodyPr wrap="square" rtlCol="0">
            <a:spAutoFit/>
          </a:bodyPr>
          <a:lstStyle/>
          <a:p>
            <a:r>
              <a:rPr lang="en-US" sz="2400" dirty="0"/>
              <a:t> </a:t>
            </a:r>
            <a:r>
              <a:rPr lang="en-US" sz="2400" dirty="0" smtClean="0"/>
              <a:t>“I </a:t>
            </a:r>
            <a:r>
              <a:rPr lang="en-US" sz="2400" dirty="0"/>
              <a:t>charge you, O daughters of Jerusalem, By the gazelles or by the does of the field, Do not stir up nor awaken love Until it </a:t>
            </a:r>
            <a:r>
              <a:rPr lang="en-US" sz="2400" dirty="0" smtClean="0"/>
              <a:t>pleases” </a:t>
            </a:r>
            <a:br>
              <a:rPr lang="en-US" sz="2400" dirty="0" smtClean="0"/>
            </a:br>
            <a:r>
              <a:rPr lang="en-US" sz="2400" dirty="0" smtClean="0"/>
              <a:t>(Song. 2:7)</a:t>
            </a:r>
            <a:endParaRPr lang="en-US" sz="2400" dirty="0"/>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60495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a:t>
            </a:r>
            <a:endParaRPr lang="en-US" dirty="0"/>
          </a:p>
        </p:txBody>
      </p:sp>
      <p:sp>
        <p:nvSpPr>
          <p:cNvPr id="3" name="Text Placeholder 2"/>
          <p:cNvSpPr>
            <a:spLocks noGrp="1"/>
          </p:cNvSpPr>
          <p:nvPr>
            <p:ph type="body" idx="1"/>
          </p:nvPr>
        </p:nvSpPr>
        <p:spPr/>
        <p:txBody>
          <a:bodyPr/>
          <a:lstStyle/>
          <a:p>
            <a:r>
              <a:rPr lang="en-US" dirty="0" smtClean="0"/>
              <a:t>Sacred Romance</a:t>
            </a:r>
            <a:endParaRPr lang="en-US" dirty="0"/>
          </a:p>
        </p:txBody>
      </p:sp>
      <p:pic>
        <p:nvPicPr>
          <p:cNvPr id="1026" name="Picture 2" descr="C:\Users\Steven\AppData\Local\Microsoft\Windows\Temporary Internet Files\Content.IE5\H4EZC8SU\MP9004001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
            <a:ext cx="2641092" cy="3959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5200" y="1371600"/>
            <a:ext cx="5334000" cy="3785652"/>
          </a:xfrm>
          <a:prstGeom prst="rect">
            <a:avLst/>
          </a:prstGeom>
          <a:solidFill>
            <a:schemeClr val="bg2">
              <a:lumMod val="90000"/>
            </a:schemeClr>
          </a:solidFill>
          <a:ln>
            <a:solidFill>
              <a:srgbClr val="663300"/>
            </a:solidFill>
          </a:ln>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smtClean="0">
                <a:latin typeface="Candara" pitchFamily="34" charset="0"/>
              </a:rPr>
              <a:t>“And </a:t>
            </a:r>
            <a:r>
              <a:rPr lang="en-US" sz="4000" dirty="0">
                <a:latin typeface="Candara" pitchFamily="34" charset="0"/>
              </a:rPr>
              <a:t>the LORD God said, </a:t>
            </a:r>
            <a:r>
              <a:rPr lang="en-US" sz="4000" dirty="0" smtClean="0">
                <a:latin typeface="Candara" pitchFamily="34" charset="0"/>
              </a:rPr>
              <a:t>‘It </a:t>
            </a:r>
            <a:r>
              <a:rPr lang="en-US" sz="4000" dirty="0">
                <a:latin typeface="Candara" pitchFamily="34" charset="0"/>
              </a:rPr>
              <a:t>is not good that man should be alone; I will make him a helper comparable to </a:t>
            </a:r>
            <a:r>
              <a:rPr lang="en-US" sz="4000" dirty="0" smtClean="0">
                <a:latin typeface="Candara" pitchFamily="34" charset="0"/>
              </a:rPr>
              <a:t>him’” (Gen. 2:18)</a:t>
            </a:r>
            <a:endParaRPr lang="en-US" sz="4000" dirty="0">
              <a:latin typeface="Candara" pitchFamily="34" charset="0"/>
            </a:endParaRPr>
          </a:p>
        </p:txBody>
      </p:sp>
    </p:spTree>
    <p:extLst>
      <p:ext uri="{BB962C8B-B14F-4D97-AF65-F5344CB8AC3E}">
        <p14:creationId xmlns:p14="http://schemas.microsoft.com/office/powerpoint/2010/main" val="2255082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819400"/>
            <a:ext cx="7046913" cy="1362075"/>
          </a:xfrm>
        </p:spPr>
        <p:txBody>
          <a:bodyPr>
            <a:noAutofit/>
          </a:bodyPr>
          <a:lstStyle/>
          <a:p>
            <a:pPr algn="ctr"/>
            <a:r>
              <a:rPr lang="en-US" sz="5400" spc="300" dirty="0" smtClean="0">
                <a:solidFill>
                  <a:schemeClr val="bg2">
                    <a:lumMod val="25000"/>
                  </a:schemeClr>
                </a:solidFill>
              </a:rPr>
              <a:t>Does Marriage </a:t>
            </a:r>
            <a:r>
              <a:rPr lang="en-US" sz="5400" spc="300" dirty="0" smtClean="0">
                <a:solidFill>
                  <a:schemeClr val="bg2">
                    <a:lumMod val="25000"/>
                  </a:schemeClr>
                </a:solidFill>
              </a:rPr>
              <a:t>Help Holiness?</a:t>
            </a:r>
            <a:endParaRPr lang="en-US" sz="5400" spc="300" dirty="0">
              <a:solidFill>
                <a:schemeClr val="bg2">
                  <a:lumMod val="25000"/>
                </a:schemeClr>
              </a:solidFill>
            </a:endParaRPr>
          </a:p>
        </p:txBody>
      </p:sp>
    </p:spTree>
    <p:extLst>
      <p:ext uri="{BB962C8B-B14F-4D97-AF65-F5344CB8AC3E}">
        <p14:creationId xmlns:p14="http://schemas.microsoft.com/office/powerpoint/2010/main" val="276998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latin typeface="Aharoni" pitchFamily="2" charset="-79"/>
                <a:cs typeface="Aharoni" pitchFamily="2" charset="-79"/>
              </a:rPr>
              <a:t>Yes</a:t>
            </a:r>
            <a:r>
              <a:rPr lang="en-US" sz="6000" dirty="0" smtClean="0"/>
              <a:t>!</a:t>
            </a:r>
            <a:endParaRPr lang="en-US" sz="6000" dirty="0"/>
          </a:p>
        </p:txBody>
      </p:sp>
      <p:sp>
        <p:nvSpPr>
          <p:cNvPr id="5" name="Content Placeholder 4"/>
          <p:cNvSpPr>
            <a:spLocks noGrp="1"/>
          </p:cNvSpPr>
          <p:nvPr>
            <p:ph idx="1"/>
          </p:nvPr>
        </p:nvSpPr>
        <p:spPr>
          <a:xfrm>
            <a:off x="1295400" y="1600200"/>
            <a:ext cx="7391400" cy="4800600"/>
          </a:xfrm>
        </p:spPr>
        <p:txBody>
          <a:bodyPr>
            <a:normAutofit fontScale="92500" lnSpcReduction="10000"/>
          </a:bodyPr>
          <a:lstStyle/>
          <a:p>
            <a:r>
              <a:rPr lang="en-US" dirty="0" smtClean="0"/>
              <a:t>It is a help to avoid sexual immorality (1 Cor. 7:2)</a:t>
            </a:r>
          </a:p>
          <a:p>
            <a:r>
              <a:rPr lang="en-US" dirty="0" smtClean="0"/>
              <a:t>It is “like Christ”</a:t>
            </a:r>
          </a:p>
          <a:p>
            <a:pPr lvl="1"/>
            <a:r>
              <a:rPr lang="en-US" dirty="0"/>
              <a:t>“Husbands, love your wives, just as Christ also loved the church and gave Himself for </a:t>
            </a:r>
            <a:r>
              <a:rPr lang="en-US" dirty="0" smtClean="0"/>
              <a:t>her” (Eph. 5:25)</a:t>
            </a:r>
          </a:p>
          <a:p>
            <a:r>
              <a:rPr lang="en-US" dirty="0" smtClean="0"/>
              <a:t>It promotes prayer</a:t>
            </a:r>
          </a:p>
          <a:p>
            <a:pPr lvl="1"/>
            <a:r>
              <a:rPr lang="en-US" dirty="0" smtClean="0"/>
              <a:t>Concern base </a:t>
            </a:r>
            <a:r>
              <a:rPr lang="en-US" dirty="0" smtClean="0"/>
              <a:t>grows </a:t>
            </a:r>
            <a:r>
              <a:rPr lang="en-US" sz="3500" dirty="0" smtClean="0">
                <a:sym typeface="Wingdings"/>
              </a:rPr>
              <a:t></a:t>
            </a:r>
            <a:r>
              <a:rPr lang="en-US" sz="3500" dirty="0" smtClean="0"/>
              <a:t> </a:t>
            </a:r>
            <a:r>
              <a:rPr lang="en-US" dirty="0" smtClean="0"/>
              <a:t>prayers </a:t>
            </a:r>
            <a:r>
              <a:rPr lang="en-US" dirty="0" smtClean="0"/>
              <a:t>grow with it</a:t>
            </a:r>
          </a:p>
          <a:p>
            <a:pPr lvl="1"/>
            <a:r>
              <a:rPr lang="en-US" dirty="0" smtClean="0"/>
              <a:t>Men leading in prayer (1 Tim. 2:8)</a:t>
            </a:r>
          </a:p>
          <a:p>
            <a:r>
              <a:rPr lang="en-US" dirty="0"/>
              <a:t>It props up a </a:t>
            </a:r>
            <a:r>
              <a:rPr lang="en-US" dirty="0" smtClean="0"/>
              <a:t>mirror</a:t>
            </a:r>
            <a:endParaRPr lang="en-US" dirty="0"/>
          </a:p>
        </p:txBody>
      </p:sp>
    </p:spTree>
    <p:extLst>
      <p:ext uri="{BB962C8B-B14F-4D97-AF65-F5344CB8AC3E}">
        <p14:creationId xmlns:p14="http://schemas.microsoft.com/office/powerpoint/2010/main" val="36344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Your Marriage Is A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Sacred Trust</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2057400" y="2584360"/>
            <a:ext cx="6629400" cy="4273640"/>
          </a:xfrm>
        </p:spPr>
        <p:txBody>
          <a:bodyPr>
            <a:normAutofit/>
          </a:bodyPr>
          <a:lstStyle/>
          <a:p>
            <a:pPr marL="0" indent="0">
              <a:buNone/>
            </a:pPr>
            <a:r>
              <a:rPr lang="en-US" sz="3600" dirty="0" smtClean="0"/>
              <a:t>1)  Pour </a:t>
            </a:r>
            <a:r>
              <a:rPr lang="en-US" sz="3600" dirty="0" smtClean="0"/>
              <a:t>your self into </a:t>
            </a:r>
            <a:r>
              <a:rPr lang="en-US" sz="3600" dirty="0" smtClean="0"/>
              <a:t>it</a:t>
            </a:r>
            <a:endParaRPr lang="en-US" sz="3600" dirty="0" smtClean="0"/>
          </a:p>
        </p:txBody>
      </p:sp>
      <p:sp>
        <p:nvSpPr>
          <p:cNvPr id="4" name="TextBox 3"/>
          <p:cNvSpPr txBox="1"/>
          <p:nvPr/>
        </p:nvSpPr>
        <p:spPr>
          <a:xfrm>
            <a:off x="731520" y="1033194"/>
            <a:ext cx="7726680" cy="1200329"/>
          </a:xfrm>
          <a:prstGeom prst="rect">
            <a:avLst/>
          </a:prstGeom>
          <a:noFill/>
        </p:spPr>
        <p:txBody>
          <a:bodyPr wrap="square" rtlCol="0">
            <a:spAutoFit/>
          </a:bodyPr>
          <a:lstStyle/>
          <a:p>
            <a:r>
              <a:rPr lang="en-US" sz="2400" i="1" dirty="0"/>
              <a:t>"So then, they are no longer two but one flesh. Therefore what God has joined together, let not man </a:t>
            </a:r>
            <a:r>
              <a:rPr lang="en-US" sz="2400" i="1" dirty="0" smtClean="0"/>
              <a:t>separate" </a:t>
            </a:r>
            <a:br>
              <a:rPr lang="en-US" sz="2400" i="1" dirty="0" smtClean="0"/>
            </a:br>
            <a:r>
              <a:rPr lang="en-US" sz="2400" i="1" dirty="0" smtClean="0"/>
              <a:t>(Matt. 19:6)</a:t>
            </a:r>
            <a:endParaRPr lang="en-US" sz="2400" i="1" dirty="0"/>
          </a:p>
        </p:txBody>
      </p:sp>
      <p:cxnSp>
        <p:nvCxnSpPr>
          <p:cNvPr id="6" name="Straight Connector 5"/>
          <p:cNvCxnSpPr/>
          <p:nvPr/>
        </p:nvCxnSpPr>
        <p:spPr>
          <a:xfrm>
            <a:off x="807720" y="2233523"/>
            <a:ext cx="795528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4180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Your Marriage Is A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Sacred Trust</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2057400" y="2584360"/>
            <a:ext cx="6629400" cy="4273640"/>
          </a:xfrm>
        </p:spPr>
        <p:txBody>
          <a:bodyPr>
            <a:normAutofit lnSpcReduction="10000"/>
          </a:bodyPr>
          <a:lstStyle/>
          <a:p>
            <a:pPr marL="0" indent="0">
              <a:buNone/>
            </a:pPr>
            <a:r>
              <a:rPr lang="en-US" sz="3600" dirty="0" smtClean="0"/>
              <a:t>2) Protect </a:t>
            </a:r>
            <a:r>
              <a:rPr lang="en-US" sz="3600" dirty="0" smtClean="0"/>
              <a:t>it from foes</a:t>
            </a:r>
          </a:p>
          <a:p>
            <a:pPr lvl="1"/>
            <a:r>
              <a:rPr lang="en-US" sz="3200" dirty="0" smtClean="0"/>
              <a:t>Predators (Prov. 6:24-29; 7:1-27; 25:17)</a:t>
            </a:r>
          </a:p>
          <a:p>
            <a:pPr lvl="1"/>
            <a:r>
              <a:rPr lang="en-US" sz="3200" dirty="0" smtClean="0"/>
              <a:t>Past relationships</a:t>
            </a:r>
          </a:p>
          <a:p>
            <a:pPr lvl="2"/>
            <a:r>
              <a:rPr lang="en-US" sz="2800" dirty="0" smtClean="0"/>
              <a:t>“If only I had married so and so...”</a:t>
            </a:r>
            <a:br>
              <a:rPr lang="en-US" sz="2800" dirty="0" smtClean="0"/>
            </a:br>
            <a:r>
              <a:rPr lang="en-US" sz="2800" dirty="0" smtClean="0"/>
              <a:t>“I wonder what he/she is doing now?”</a:t>
            </a:r>
          </a:p>
          <a:p>
            <a:pPr lvl="2"/>
            <a:r>
              <a:rPr lang="en-US" sz="2800" dirty="0" smtClean="0"/>
              <a:t>Employ principle </a:t>
            </a:r>
            <a:r>
              <a:rPr lang="en-US" sz="2800" dirty="0" smtClean="0"/>
              <a:t>of 2 Corinthians 5:17; Philippians </a:t>
            </a:r>
            <a:r>
              <a:rPr lang="en-US" sz="2800" dirty="0" smtClean="0"/>
              <a:t>3:13</a:t>
            </a:r>
            <a:endParaRPr lang="en-US" sz="2800" dirty="0" smtClean="0"/>
          </a:p>
        </p:txBody>
      </p:sp>
      <p:sp>
        <p:nvSpPr>
          <p:cNvPr id="4" name="TextBox 3"/>
          <p:cNvSpPr txBox="1"/>
          <p:nvPr/>
        </p:nvSpPr>
        <p:spPr>
          <a:xfrm>
            <a:off x="731520" y="1033194"/>
            <a:ext cx="7726680" cy="1200329"/>
          </a:xfrm>
          <a:prstGeom prst="rect">
            <a:avLst/>
          </a:prstGeom>
          <a:noFill/>
        </p:spPr>
        <p:txBody>
          <a:bodyPr wrap="square" rtlCol="0">
            <a:spAutoFit/>
          </a:bodyPr>
          <a:lstStyle/>
          <a:p>
            <a:r>
              <a:rPr lang="en-US" sz="2400" i="1" dirty="0"/>
              <a:t>"So then, they are no longer two but one flesh. Therefore what God has joined together, let not man </a:t>
            </a:r>
            <a:r>
              <a:rPr lang="en-US" sz="2400" i="1" dirty="0" smtClean="0"/>
              <a:t>separate" </a:t>
            </a:r>
            <a:br>
              <a:rPr lang="en-US" sz="2400" i="1" dirty="0" smtClean="0"/>
            </a:br>
            <a:r>
              <a:rPr lang="en-US" sz="2400" i="1" dirty="0" smtClean="0"/>
              <a:t>(Matt. 19:6)</a:t>
            </a:r>
            <a:endParaRPr lang="en-US" sz="2400" i="1" dirty="0"/>
          </a:p>
        </p:txBody>
      </p:sp>
      <p:cxnSp>
        <p:nvCxnSpPr>
          <p:cNvPr id="6" name="Straight Connector 5"/>
          <p:cNvCxnSpPr/>
          <p:nvPr/>
        </p:nvCxnSpPr>
        <p:spPr>
          <a:xfrm>
            <a:off x="807720" y="2233523"/>
            <a:ext cx="795528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474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Your Marriage Is A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Sacred Trust</a:t>
            </a:r>
            <a:endParaRPr lang="en-US" dirty="0"/>
          </a:p>
        </p:txBody>
      </p:sp>
      <p:sp>
        <p:nvSpPr>
          <p:cNvPr id="3" name="Content Placeholder 2"/>
          <p:cNvSpPr>
            <a:spLocks noGrp="1"/>
          </p:cNvSpPr>
          <p:nvPr>
            <p:ph idx="1"/>
          </p:nvPr>
        </p:nvSpPr>
        <p:spPr>
          <a:xfrm>
            <a:off x="2057400" y="2584360"/>
            <a:ext cx="6629400" cy="4273640"/>
          </a:xfrm>
        </p:spPr>
        <p:txBody>
          <a:bodyPr>
            <a:normAutofit fontScale="92500"/>
          </a:bodyPr>
          <a:lstStyle/>
          <a:p>
            <a:pPr marL="0" indent="0">
              <a:buNone/>
            </a:pPr>
            <a:r>
              <a:rPr lang="en-US" dirty="0" smtClean="0"/>
              <a:t>3)  Preserve </a:t>
            </a:r>
            <a:r>
              <a:rPr lang="en-US" dirty="0" smtClean="0"/>
              <a:t>it with the fear of the Lord </a:t>
            </a:r>
            <a:endParaRPr lang="en-US" dirty="0"/>
          </a:p>
          <a:p>
            <a:pPr lvl="1"/>
            <a:r>
              <a:rPr lang="en-US" dirty="0" smtClean="0"/>
              <a:t>Proverbs 3:5-8; Deut. 9:19; Acts 5:11; 9:31</a:t>
            </a:r>
          </a:p>
          <a:p>
            <a:pPr lvl="1"/>
            <a:r>
              <a:rPr lang="en-US" dirty="0" smtClean="0"/>
              <a:t>If you are married to a Christian, you are married to God’s son or daughter!</a:t>
            </a:r>
          </a:p>
          <a:p>
            <a:pPr lvl="2"/>
            <a:r>
              <a:rPr lang="en-US" dirty="0" smtClean="0"/>
              <a:t>“I </a:t>
            </a:r>
            <a:r>
              <a:rPr lang="en-US" dirty="0"/>
              <a:t>will be a Father to you, And you shall be My sons and daughters, Says the LORD </a:t>
            </a:r>
            <a:r>
              <a:rPr lang="en-US" dirty="0" smtClean="0"/>
              <a:t>Almighty” (2 Cor. 6:18)</a:t>
            </a:r>
            <a:endParaRPr lang="en-US" dirty="0" smtClean="0"/>
          </a:p>
          <a:p>
            <a:pPr lvl="1"/>
            <a:r>
              <a:rPr lang="en-US" dirty="0" smtClean="0"/>
              <a:t>How happy do you think your heavenly Father is with the way you love </a:t>
            </a:r>
            <a:r>
              <a:rPr lang="en-US" smtClean="0"/>
              <a:t>His son/daughter</a:t>
            </a:r>
            <a:endParaRPr lang="en-US" dirty="0"/>
          </a:p>
        </p:txBody>
      </p:sp>
      <p:sp>
        <p:nvSpPr>
          <p:cNvPr id="4" name="TextBox 3"/>
          <p:cNvSpPr txBox="1"/>
          <p:nvPr/>
        </p:nvSpPr>
        <p:spPr>
          <a:xfrm>
            <a:off x="731520" y="1033194"/>
            <a:ext cx="7726680" cy="1200329"/>
          </a:xfrm>
          <a:prstGeom prst="rect">
            <a:avLst/>
          </a:prstGeom>
          <a:noFill/>
        </p:spPr>
        <p:txBody>
          <a:bodyPr wrap="square" rtlCol="0">
            <a:spAutoFit/>
          </a:bodyPr>
          <a:lstStyle/>
          <a:p>
            <a:r>
              <a:rPr lang="en-US" sz="2400" i="1" dirty="0"/>
              <a:t>"So then, they are no longer two but one flesh. Therefore what God has joined together, let not man </a:t>
            </a:r>
            <a:r>
              <a:rPr lang="en-US" sz="2400" i="1" dirty="0" smtClean="0"/>
              <a:t>separate" </a:t>
            </a:r>
            <a:br>
              <a:rPr lang="en-US" sz="2400" i="1" dirty="0" smtClean="0"/>
            </a:br>
            <a:r>
              <a:rPr lang="en-US" sz="2400" i="1" dirty="0" smtClean="0"/>
              <a:t>(Matt. 19:6)</a:t>
            </a:r>
            <a:endParaRPr lang="en-US" sz="2400" i="1" dirty="0"/>
          </a:p>
        </p:txBody>
      </p:sp>
      <p:cxnSp>
        <p:nvCxnSpPr>
          <p:cNvPr id="7" name="Straight Connector 6"/>
          <p:cNvCxnSpPr/>
          <p:nvPr/>
        </p:nvCxnSpPr>
        <p:spPr>
          <a:xfrm>
            <a:off x="807720" y="2233523"/>
            <a:ext cx="795528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575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API75JCK\MP90044029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t="20501" b="29812"/>
          <a:stretch/>
        </p:blipFill>
        <p:spPr bwMode="auto">
          <a:xfrm>
            <a:off x="685800" y="4361378"/>
            <a:ext cx="7696200" cy="896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b="0" spc="600" dirty="0" smtClean="0">
                <a:gradFill flip="none" rotWithShape="1">
                  <a:gsLst>
                    <a:gs pos="0">
                      <a:srgbClr val="663300"/>
                    </a:gs>
                    <a:gs pos="78000">
                      <a:schemeClr val="tx1"/>
                    </a:gs>
                    <a:gs pos="43000">
                      <a:srgbClr val="663300"/>
                    </a:gs>
                    <a:gs pos="7000">
                      <a:schemeClr val="tx1"/>
                    </a:gs>
                    <a:gs pos="100000">
                      <a:srgbClr val="663300"/>
                    </a:gs>
                  </a:gsLst>
                  <a:lin ang="2700000" scaled="1"/>
                  <a:tileRect/>
                </a:gradFill>
              </a:rPr>
              <a:t>Marriage</a:t>
            </a:r>
            <a:endParaRPr lang="en-US" sz="4800" b="0" spc="600" dirty="0">
              <a:gradFill flip="none" rotWithShape="1">
                <a:gsLst>
                  <a:gs pos="0">
                    <a:srgbClr val="663300"/>
                  </a:gs>
                  <a:gs pos="78000">
                    <a:schemeClr val="tx1"/>
                  </a:gs>
                  <a:gs pos="43000">
                    <a:srgbClr val="663300"/>
                  </a:gs>
                  <a:gs pos="7000">
                    <a:schemeClr val="tx1"/>
                  </a:gs>
                  <a:gs pos="100000">
                    <a:srgbClr val="663300"/>
                  </a:gs>
                </a:gsLst>
                <a:lin ang="2700000" scaled="1"/>
                <a:tileRect/>
              </a:gradFill>
            </a:endParaRPr>
          </a:p>
        </p:txBody>
      </p:sp>
      <p:sp>
        <p:nvSpPr>
          <p:cNvPr id="3" name="Text Placeholder 2"/>
          <p:cNvSpPr>
            <a:spLocks noGrp="1"/>
          </p:cNvSpPr>
          <p:nvPr>
            <p:ph type="body" idx="1"/>
          </p:nvPr>
        </p:nvSpPr>
        <p:spPr/>
        <p:txBody>
          <a:bodyPr/>
          <a:lstStyle/>
          <a:p>
            <a:r>
              <a:rPr lang="en-US" dirty="0" smtClean="0"/>
              <a:t>Sacred Romance</a:t>
            </a:r>
            <a:endParaRPr lang="en-US" dirty="0"/>
          </a:p>
        </p:txBody>
      </p:sp>
      <p:sp>
        <p:nvSpPr>
          <p:cNvPr id="4" name="TextBox 3"/>
          <p:cNvSpPr txBox="1"/>
          <p:nvPr/>
        </p:nvSpPr>
        <p:spPr>
          <a:xfrm>
            <a:off x="838200" y="381000"/>
            <a:ext cx="7924800" cy="3539430"/>
          </a:xfrm>
          <a:prstGeom prst="rect">
            <a:avLst/>
          </a:prstGeom>
          <a:solidFill>
            <a:schemeClr val="bg2">
              <a:lumMod val="90000"/>
            </a:schemeClr>
          </a:solidFill>
          <a:ln>
            <a:solidFill>
              <a:srgbClr val="66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27  </a:t>
            </a:r>
            <a:r>
              <a:rPr lang="en-US" sz="2800" dirty="0"/>
              <a:t>So God created man in His own image; in the image of God He created him; </a:t>
            </a:r>
            <a:r>
              <a:rPr lang="en-US" sz="2800" b="1" dirty="0"/>
              <a:t>male and female He created them.</a:t>
            </a:r>
          </a:p>
          <a:p>
            <a:r>
              <a:rPr lang="en-US" sz="2800" dirty="0" smtClean="0"/>
              <a:t>28  Then </a:t>
            </a:r>
            <a:r>
              <a:rPr lang="en-US" sz="2800" dirty="0"/>
              <a:t>God blessed them, and God said to them, "</a:t>
            </a:r>
            <a:r>
              <a:rPr lang="en-US" sz="2800" b="1" dirty="0"/>
              <a:t>Be fruitful and multiply</a:t>
            </a:r>
            <a:r>
              <a:rPr lang="en-US" sz="2800" dirty="0"/>
              <a:t>; fill the earth and subdue it; have dominion over the fish of the sea, over the birds of the air, and over every living thing that moves on the </a:t>
            </a:r>
            <a:r>
              <a:rPr lang="en-US" sz="2800" dirty="0" smtClean="0"/>
              <a:t>earth" (Gen. 1:27, 28)</a:t>
            </a:r>
            <a:endParaRPr lang="en-US" sz="2800" dirty="0"/>
          </a:p>
        </p:txBody>
      </p:sp>
      <p:sp>
        <p:nvSpPr>
          <p:cNvPr id="5" name="TextBox 4"/>
          <p:cNvSpPr txBox="1"/>
          <p:nvPr/>
        </p:nvSpPr>
        <p:spPr>
          <a:xfrm>
            <a:off x="2924403" y="5458152"/>
            <a:ext cx="578049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Male and female:   God’s design and choice!</a:t>
            </a:r>
            <a:endParaRPr lang="en-US" sz="2400" b="1" dirty="0"/>
          </a:p>
        </p:txBody>
      </p:sp>
      <p:sp>
        <p:nvSpPr>
          <p:cNvPr id="6" name="TextBox 5"/>
          <p:cNvSpPr txBox="1"/>
          <p:nvPr/>
        </p:nvSpPr>
        <p:spPr>
          <a:xfrm>
            <a:off x="2590800" y="6248400"/>
            <a:ext cx="5977919" cy="461665"/>
          </a:xfrm>
          <a:prstGeom prst="rect">
            <a:avLst/>
          </a:prstGeom>
          <a:noFill/>
        </p:spPr>
        <p:txBody>
          <a:bodyPr wrap="none" rtlCol="0">
            <a:spAutoFit/>
          </a:bodyPr>
          <a:lstStyle/>
          <a:p>
            <a:r>
              <a:rPr lang="en-US" sz="2400" i="1" dirty="0"/>
              <a:t>C</a:t>
            </a:r>
            <a:r>
              <a:rPr lang="en-US" sz="2400" i="1" dirty="0" smtClean="0"/>
              <a:t>hauvinism and feminism kick at God’s choice!</a:t>
            </a:r>
            <a:endParaRPr lang="en-US" sz="2400" i="1" dirty="0"/>
          </a:p>
        </p:txBody>
      </p:sp>
    </p:spTree>
    <p:extLst>
      <p:ext uri="{BB962C8B-B14F-4D97-AF65-F5344CB8AC3E}">
        <p14:creationId xmlns:p14="http://schemas.microsoft.com/office/powerpoint/2010/main" val="4104194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teven\AppData\Local\Microsoft\Windows\Temporary Internet Files\Content.IE5\API75JCK\MP90044029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t="20501" b="29812"/>
          <a:stretch/>
        </p:blipFill>
        <p:spPr bwMode="auto">
          <a:xfrm>
            <a:off x="685800" y="4361378"/>
            <a:ext cx="7696200" cy="896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b="0" spc="600" dirty="0" smtClean="0">
                <a:gradFill>
                  <a:gsLst>
                    <a:gs pos="0">
                      <a:srgbClr val="663300"/>
                    </a:gs>
                    <a:gs pos="78000">
                      <a:schemeClr val="tx1"/>
                    </a:gs>
                    <a:gs pos="43000">
                      <a:srgbClr val="663300"/>
                    </a:gs>
                    <a:gs pos="7000">
                      <a:schemeClr val="tx1"/>
                    </a:gs>
                    <a:gs pos="100000">
                      <a:srgbClr val="663300"/>
                    </a:gs>
                  </a:gsLst>
                  <a:lin ang="2700000" scaled="1"/>
                </a:gradFill>
              </a:rPr>
              <a:t>Marriage</a:t>
            </a:r>
            <a:endParaRPr lang="en-US" b="0" spc="600" dirty="0">
              <a:gradFill>
                <a:gsLst>
                  <a:gs pos="0">
                    <a:srgbClr val="663300"/>
                  </a:gs>
                  <a:gs pos="78000">
                    <a:schemeClr val="tx1"/>
                  </a:gs>
                  <a:gs pos="43000">
                    <a:srgbClr val="663300"/>
                  </a:gs>
                  <a:gs pos="7000">
                    <a:schemeClr val="tx1"/>
                  </a:gs>
                  <a:gs pos="100000">
                    <a:srgbClr val="663300"/>
                  </a:gs>
                </a:gsLst>
                <a:lin ang="2700000" scaled="1"/>
              </a:gradFill>
            </a:endParaRPr>
          </a:p>
        </p:txBody>
      </p:sp>
      <p:sp>
        <p:nvSpPr>
          <p:cNvPr id="3" name="Text Placeholder 2"/>
          <p:cNvSpPr>
            <a:spLocks noGrp="1"/>
          </p:cNvSpPr>
          <p:nvPr>
            <p:ph type="body" idx="1"/>
          </p:nvPr>
        </p:nvSpPr>
        <p:spPr/>
        <p:txBody>
          <a:bodyPr/>
          <a:lstStyle/>
          <a:p>
            <a:r>
              <a:rPr lang="en-US" dirty="0" smtClean="0"/>
              <a:t>Sacred Romance</a:t>
            </a:r>
            <a:endParaRPr lang="en-US" dirty="0"/>
          </a:p>
        </p:txBody>
      </p:sp>
      <p:sp>
        <p:nvSpPr>
          <p:cNvPr id="4" name="TextBox 3"/>
          <p:cNvSpPr txBox="1"/>
          <p:nvPr/>
        </p:nvSpPr>
        <p:spPr>
          <a:xfrm>
            <a:off x="838200" y="381000"/>
            <a:ext cx="7866696"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t>1  </a:t>
            </a:r>
            <a:r>
              <a:rPr lang="en-US" sz="3200" dirty="0"/>
              <a:t>This is the book of the genealogy of Adam. In the day that God created man, He made him in the likeness of God.</a:t>
            </a:r>
          </a:p>
          <a:p>
            <a:r>
              <a:rPr lang="en-US" sz="3200" dirty="0"/>
              <a:t>2  </a:t>
            </a:r>
            <a:r>
              <a:rPr lang="en-US" sz="3200" b="1" dirty="0"/>
              <a:t>He created them male and female</a:t>
            </a:r>
            <a:r>
              <a:rPr lang="en-US" sz="3200" dirty="0"/>
              <a:t>, and blessed them and called them Mankind in the day they were </a:t>
            </a:r>
            <a:r>
              <a:rPr lang="en-US" sz="3200" dirty="0" smtClean="0"/>
              <a:t>created” (Gen. 5:1, 2)</a:t>
            </a:r>
            <a:endParaRPr lang="en-US" sz="3200" dirty="0"/>
          </a:p>
        </p:txBody>
      </p:sp>
      <p:sp>
        <p:nvSpPr>
          <p:cNvPr id="5" name="TextBox 4"/>
          <p:cNvSpPr txBox="1"/>
          <p:nvPr/>
        </p:nvSpPr>
        <p:spPr>
          <a:xfrm>
            <a:off x="2924403" y="5458152"/>
            <a:ext cx="578049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Male and female:   God’s design and choice!</a:t>
            </a:r>
            <a:endParaRPr lang="en-US" sz="2400" b="1" dirty="0"/>
          </a:p>
        </p:txBody>
      </p:sp>
      <p:sp>
        <p:nvSpPr>
          <p:cNvPr id="6" name="TextBox 5"/>
          <p:cNvSpPr txBox="1"/>
          <p:nvPr/>
        </p:nvSpPr>
        <p:spPr>
          <a:xfrm>
            <a:off x="2924403" y="6248400"/>
            <a:ext cx="4628447"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i="1" spc="300" dirty="0" smtClean="0"/>
              <a:t>Homosexuality = Perversion</a:t>
            </a:r>
            <a:endParaRPr lang="en-US" sz="2400" i="1" spc="300" dirty="0"/>
          </a:p>
        </p:txBody>
      </p:sp>
    </p:spTree>
    <p:extLst>
      <p:ext uri="{BB962C8B-B14F-4D97-AF65-F5344CB8AC3E}">
        <p14:creationId xmlns:p14="http://schemas.microsoft.com/office/powerpoint/2010/main" val="1828209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even\AppData\Local\Microsoft\Windows\Temporary Internet Files\Content.IE5\API75JCK\MP90044029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t="20501" b="29812"/>
          <a:stretch/>
        </p:blipFill>
        <p:spPr bwMode="auto">
          <a:xfrm>
            <a:off x="685800" y="4361378"/>
            <a:ext cx="7696200" cy="896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b="0" spc="600" dirty="0" smtClean="0">
                <a:gradFill>
                  <a:gsLst>
                    <a:gs pos="0">
                      <a:srgbClr val="663300"/>
                    </a:gs>
                    <a:gs pos="78000">
                      <a:schemeClr val="tx1"/>
                    </a:gs>
                    <a:gs pos="43000">
                      <a:srgbClr val="663300"/>
                    </a:gs>
                    <a:gs pos="7000">
                      <a:schemeClr val="tx1"/>
                    </a:gs>
                    <a:gs pos="100000">
                      <a:srgbClr val="663300"/>
                    </a:gs>
                  </a:gsLst>
                  <a:lin ang="2700000" scaled="1"/>
                </a:gradFill>
              </a:rPr>
              <a:t>Marriage</a:t>
            </a:r>
            <a:endParaRPr lang="en-US" b="0" spc="600" dirty="0">
              <a:gradFill>
                <a:gsLst>
                  <a:gs pos="0">
                    <a:srgbClr val="663300"/>
                  </a:gs>
                  <a:gs pos="78000">
                    <a:schemeClr val="tx1"/>
                  </a:gs>
                  <a:gs pos="43000">
                    <a:srgbClr val="663300"/>
                  </a:gs>
                  <a:gs pos="7000">
                    <a:schemeClr val="tx1"/>
                  </a:gs>
                  <a:gs pos="100000">
                    <a:srgbClr val="663300"/>
                  </a:gs>
                </a:gsLst>
                <a:lin ang="2700000" scaled="1"/>
              </a:gradFill>
            </a:endParaRPr>
          </a:p>
        </p:txBody>
      </p:sp>
      <p:sp>
        <p:nvSpPr>
          <p:cNvPr id="3" name="Text Placeholder 2"/>
          <p:cNvSpPr>
            <a:spLocks noGrp="1"/>
          </p:cNvSpPr>
          <p:nvPr>
            <p:ph type="body" idx="1"/>
          </p:nvPr>
        </p:nvSpPr>
        <p:spPr/>
        <p:txBody>
          <a:bodyPr/>
          <a:lstStyle/>
          <a:p>
            <a:r>
              <a:rPr lang="en-US" dirty="0" smtClean="0"/>
              <a:t>Sacred Romance</a:t>
            </a:r>
            <a:endParaRPr lang="en-US" dirty="0"/>
          </a:p>
        </p:txBody>
      </p:sp>
      <p:sp>
        <p:nvSpPr>
          <p:cNvPr id="4" name="TextBox 3"/>
          <p:cNvSpPr txBox="1"/>
          <p:nvPr/>
        </p:nvSpPr>
        <p:spPr>
          <a:xfrm>
            <a:off x="838200" y="381000"/>
            <a:ext cx="76962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27  </a:t>
            </a:r>
            <a:r>
              <a:rPr lang="en-US" sz="2800" dirty="0"/>
              <a:t>So God created man in His own image; </a:t>
            </a:r>
            <a:r>
              <a:rPr lang="en-US" sz="2800" b="1" dirty="0"/>
              <a:t>in the image of God He created him</a:t>
            </a:r>
            <a:r>
              <a:rPr lang="en-US" sz="2800" dirty="0"/>
              <a:t>; </a:t>
            </a:r>
            <a:r>
              <a:rPr lang="en-US" sz="2800" b="1" dirty="0"/>
              <a:t>male and female He created them.</a:t>
            </a:r>
          </a:p>
          <a:p>
            <a:r>
              <a:rPr lang="en-US" sz="2800" dirty="0" smtClean="0"/>
              <a:t>28  Then </a:t>
            </a:r>
            <a:r>
              <a:rPr lang="en-US" sz="2800" dirty="0"/>
              <a:t>God blessed them, and God said to them, "Be fruitful and multiply; fill the earth and </a:t>
            </a:r>
            <a:r>
              <a:rPr lang="en-US" sz="2800" b="1" dirty="0"/>
              <a:t>subdue</a:t>
            </a:r>
            <a:r>
              <a:rPr lang="en-US" sz="2800" dirty="0"/>
              <a:t> it; have </a:t>
            </a:r>
            <a:r>
              <a:rPr lang="en-US" sz="2800" b="1" dirty="0"/>
              <a:t>dominion</a:t>
            </a:r>
            <a:r>
              <a:rPr lang="en-US" sz="2800" dirty="0"/>
              <a:t> </a:t>
            </a:r>
            <a:r>
              <a:rPr lang="en-US" sz="2800" b="1" dirty="0"/>
              <a:t>over</a:t>
            </a:r>
            <a:r>
              <a:rPr lang="en-US" sz="2800" dirty="0"/>
              <a:t> the fish of the sea, </a:t>
            </a:r>
            <a:r>
              <a:rPr lang="en-US" sz="2800" b="1" dirty="0"/>
              <a:t>over</a:t>
            </a:r>
            <a:r>
              <a:rPr lang="en-US" sz="2800" dirty="0"/>
              <a:t> the birds of the air, and </a:t>
            </a:r>
            <a:r>
              <a:rPr lang="en-US" sz="2800" b="1" dirty="0"/>
              <a:t>over</a:t>
            </a:r>
            <a:r>
              <a:rPr lang="en-US" sz="2800" dirty="0"/>
              <a:t> every living thing that moves on the </a:t>
            </a:r>
            <a:r>
              <a:rPr lang="en-US" sz="2800" dirty="0" smtClean="0"/>
              <a:t>earth" (Gen. 1:27, 28)</a:t>
            </a:r>
            <a:endParaRPr lang="en-US" sz="2800" dirty="0"/>
          </a:p>
        </p:txBody>
      </p:sp>
      <p:sp>
        <p:nvSpPr>
          <p:cNvPr id="5" name="TextBox 4"/>
          <p:cNvSpPr txBox="1"/>
          <p:nvPr/>
        </p:nvSpPr>
        <p:spPr>
          <a:xfrm>
            <a:off x="1801275" y="5464848"/>
            <a:ext cx="6476453"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dirty="0" smtClean="0">
                <a:latin typeface="Freestyle Script" pitchFamily="66" charset="0"/>
              </a:rPr>
              <a:t>Man is created and called to be higher than animals!</a:t>
            </a:r>
            <a:endParaRPr lang="en-US" sz="3600" dirty="0">
              <a:latin typeface="Freestyle Script" pitchFamily="66" charset="0"/>
            </a:endParaRPr>
          </a:p>
        </p:txBody>
      </p:sp>
    </p:spTree>
    <p:extLst>
      <p:ext uri="{BB962C8B-B14F-4D97-AF65-F5344CB8AC3E}">
        <p14:creationId xmlns:p14="http://schemas.microsoft.com/office/powerpoint/2010/main" val="1652314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smtClean="0"/>
              <a:t>The</a:t>
            </a:r>
            <a:r>
              <a:rPr lang="en-US" dirty="0" smtClean="0"/>
              <a:t> Sacred </a:t>
            </a:r>
            <a:r>
              <a:rPr lang="en-US" dirty="0" smtClean="0"/>
              <a:t>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b="1" dirty="0" smtClean="0"/>
              <a:t>Beneficial</a:t>
            </a:r>
            <a:endParaRPr lang="en-US" b="1" dirty="0"/>
          </a:p>
          <a:p>
            <a:pPr lvl="1"/>
            <a:r>
              <a:rPr lang="en-US" dirty="0" smtClean="0"/>
              <a:t>Understanding</a:t>
            </a:r>
            <a:endParaRPr lang="en-US" dirty="0" smtClean="0"/>
          </a:p>
          <a:p>
            <a:pPr lvl="1"/>
            <a:r>
              <a:rPr lang="en-US" dirty="0"/>
              <a:t>Joyful</a:t>
            </a:r>
          </a:p>
          <a:p>
            <a:pPr lvl="1"/>
            <a:r>
              <a:rPr lang="en-US" dirty="0" smtClean="0"/>
              <a:t>Spiritual</a:t>
            </a:r>
          </a:p>
          <a:p>
            <a:pPr lvl="1"/>
            <a:r>
              <a:rPr lang="en-US" dirty="0" smtClean="0"/>
              <a:t>Accountable</a:t>
            </a:r>
            <a:endParaRPr lang="en-US" dirty="0"/>
          </a:p>
          <a:p>
            <a:pPr lvl="1"/>
            <a:r>
              <a:rPr lang="en-US" dirty="0" smtClean="0"/>
              <a:t>Responsible</a:t>
            </a:r>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114800" y="2743200"/>
            <a:ext cx="4724400" cy="3970318"/>
          </a:xfrm>
          <a:prstGeom prst="rect">
            <a:avLst/>
          </a:prstGeom>
          <a:solidFill>
            <a:srgbClr val="663300"/>
          </a:solidFill>
        </p:spPr>
        <p:txBody>
          <a:bodyPr wrap="square" rtlCol="0">
            <a:spAutoFit/>
          </a:bodyPr>
          <a:lstStyle/>
          <a:p>
            <a:r>
              <a:rPr lang="en-US" sz="2800" dirty="0" smtClean="0">
                <a:solidFill>
                  <a:schemeClr val="bg1"/>
                </a:solidFill>
              </a:rPr>
              <a:t>“It </a:t>
            </a:r>
            <a:r>
              <a:rPr lang="en-US" sz="2800" dirty="0">
                <a:solidFill>
                  <a:schemeClr val="bg1"/>
                </a:solidFill>
              </a:rPr>
              <a:t>is not good that man should be alone; I will make him a </a:t>
            </a:r>
            <a:r>
              <a:rPr lang="en-US" sz="2800" b="1" dirty="0">
                <a:solidFill>
                  <a:schemeClr val="bg1"/>
                </a:solidFill>
              </a:rPr>
              <a:t>helper comparable </a:t>
            </a:r>
            <a:r>
              <a:rPr lang="en-US" sz="2800" dirty="0">
                <a:solidFill>
                  <a:schemeClr val="bg1"/>
                </a:solidFill>
              </a:rPr>
              <a:t>to him…So Adam gave names to all cattle, to the birds of the air, and to every beast of the field. But for Adam there was not found a </a:t>
            </a:r>
            <a:r>
              <a:rPr lang="en-US" sz="2800" b="1" dirty="0">
                <a:solidFill>
                  <a:schemeClr val="bg1"/>
                </a:solidFill>
              </a:rPr>
              <a:t>helper comparable to </a:t>
            </a:r>
            <a:r>
              <a:rPr lang="en-US" sz="2800" b="1" dirty="0" smtClean="0">
                <a:solidFill>
                  <a:schemeClr val="bg1"/>
                </a:solidFill>
              </a:rPr>
              <a:t>him</a:t>
            </a:r>
            <a:r>
              <a:rPr lang="en-US" sz="2800" dirty="0" smtClean="0">
                <a:solidFill>
                  <a:schemeClr val="bg1"/>
                </a:solidFill>
              </a:rPr>
              <a:t>” (Gen. 2:18, 20)</a:t>
            </a:r>
            <a:endParaRPr lang="en-US" sz="2800" dirty="0">
              <a:solidFill>
                <a:schemeClr val="bg1"/>
              </a:solidFill>
            </a:endParaRPr>
          </a:p>
        </p:txBody>
      </p:sp>
      <p:sp>
        <p:nvSpPr>
          <p:cNvPr id="8" name="TextBox 7"/>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9" name="Straight Connector 8"/>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004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b="1" dirty="0" smtClean="0"/>
              <a:t>Understanding</a:t>
            </a:r>
            <a:endParaRPr lang="en-US" b="1" dirty="0" smtClean="0"/>
          </a:p>
          <a:p>
            <a:pPr lvl="1"/>
            <a:r>
              <a:rPr lang="en-US"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“Husbands</a:t>
            </a:r>
            <a:r>
              <a:rPr lang="en-US" sz="2800" dirty="0">
                <a:solidFill>
                  <a:schemeClr val="bg1"/>
                </a:solidFill>
              </a:rPr>
              <a:t>, likewise, </a:t>
            </a:r>
            <a:r>
              <a:rPr lang="en-US" sz="2800" b="1" dirty="0">
                <a:solidFill>
                  <a:schemeClr val="bg1"/>
                </a:solidFill>
              </a:rPr>
              <a:t>dwell with them with understanding</a:t>
            </a:r>
            <a:r>
              <a:rPr lang="en-US" sz="2800" dirty="0">
                <a:solidFill>
                  <a:schemeClr val="bg1"/>
                </a:solidFill>
              </a:rPr>
              <a:t>, </a:t>
            </a:r>
            <a:r>
              <a:rPr lang="en-US" sz="2800" u="sng" dirty="0">
                <a:solidFill>
                  <a:schemeClr val="bg1"/>
                </a:solidFill>
              </a:rPr>
              <a:t>giving honor to the wife, as to the weaker vessel,</a:t>
            </a:r>
            <a:r>
              <a:rPr lang="en-US" sz="2800" dirty="0">
                <a:solidFill>
                  <a:schemeClr val="bg1"/>
                </a:solidFill>
              </a:rPr>
              <a:t> and as being heirs together of the grace of life, that your prayers may not be </a:t>
            </a:r>
            <a:r>
              <a:rPr lang="en-US" sz="2800" dirty="0" smtClean="0">
                <a:solidFill>
                  <a:schemeClr val="bg1"/>
                </a:solidFill>
              </a:rPr>
              <a:t>hindered” (1 Pet. 3:7)</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26230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b="1"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“Husbands</a:t>
            </a:r>
            <a:r>
              <a:rPr lang="en-US" sz="2800" dirty="0">
                <a:solidFill>
                  <a:schemeClr val="bg1"/>
                </a:solidFill>
              </a:rPr>
              <a:t>, likewise, dwell with them with understanding, giving honor to the wife, as to the weaker vessel, </a:t>
            </a:r>
            <a:r>
              <a:rPr lang="en-US" sz="2800" b="1" u="sng" dirty="0">
                <a:solidFill>
                  <a:schemeClr val="bg1"/>
                </a:solidFill>
              </a:rPr>
              <a:t>and as being heirs together of the grace of life</a:t>
            </a:r>
            <a:r>
              <a:rPr lang="en-US" sz="2800" dirty="0">
                <a:solidFill>
                  <a:schemeClr val="bg1"/>
                </a:solidFill>
              </a:rPr>
              <a:t>, that your prayers may not be </a:t>
            </a:r>
            <a:r>
              <a:rPr lang="en-US" sz="2800" dirty="0" smtClean="0">
                <a:solidFill>
                  <a:schemeClr val="bg1"/>
                </a:solidFill>
              </a:rPr>
              <a:t>hindered” (1 Pet. 3:7)</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67613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1143000"/>
          </a:xfrm>
        </p:spPr>
        <p:txBody>
          <a:bodyPr/>
          <a:lstStyle/>
          <a:p>
            <a:r>
              <a:rPr lang="en-US" baseline="30000" dirty="0"/>
              <a:t>The</a:t>
            </a:r>
            <a:r>
              <a:rPr lang="en-US" dirty="0"/>
              <a:t> Sacred Romance</a:t>
            </a:r>
            <a:endParaRPr lang="en-US" dirty="0"/>
          </a:p>
        </p:txBody>
      </p:sp>
      <p:sp>
        <p:nvSpPr>
          <p:cNvPr id="5" name="Content Placeholder 4"/>
          <p:cNvSpPr>
            <a:spLocks noGrp="1"/>
          </p:cNvSpPr>
          <p:nvPr>
            <p:ph idx="1"/>
          </p:nvPr>
        </p:nvSpPr>
        <p:spPr>
          <a:xfrm>
            <a:off x="609600" y="1600200"/>
            <a:ext cx="8077200" cy="5257800"/>
          </a:xfrm>
        </p:spPr>
        <p:txBody>
          <a:bodyPr>
            <a:normAutofit/>
          </a:bodyPr>
          <a:lstStyle/>
          <a:p>
            <a:pPr lvl="1"/>
            <a:r>
              <a:rPr lang="en-US" dirty="0" smtClean="0"/>
              <a:t>Beneficial</a:t>
            </a:r>
            <a:endParaRPr lang="en-US" dirty="0"/>
          </a:p>
          <a:p>
            <a:pPr lvl="1"/>
            <a:r>
              <a:rPr lang="en-US" dirty="0" smtClean="0"/>
              <a:t>Understanding</a:t>
            </a:r>
            <a:endParaRPr lang="en-US" dirty="0" smtClean="0"/>
          </a:p>
          <a:p>
            <a:pPr lvl="1"/>
            <a:r>
              <a:rPr lang="en-US" b="1" dirty="0"/>
              <a:t>Joyful</a:t>
            </a:r>
          </a:p>
          <a:p>
            <a:pPr lvl="1"/>
            <a:r>
              <a:rPr lang="en-US" dirty="0" smtClean="0"/>
              <a:t>Spiritual</a:t>
            </a:r>
          </a:p>
          <a:p>
            <a:pPr lvl="1"/>
            <a:r>
              <a:rPr lang="en-US" dirty="0" smtClean="0"/>
              <a:t>Accountable</a:t>
            </a:r>
          </a:p>
          <a:p>
            <a:pPr lvl="1"/>
            <a:r>
              <a:rPr lang="en-US" dirty="0" smtClean="0"/>
              <a:t>Responsible</a:t>
            </a:r>
            <a:endParaRPr lang="en-US" dirty="0"/>
          </a:p>
          <a:p>
            <a:pPr lvl="1"/>
            <a:r>
              <a:rPr lang="en-US" dirty="0" smtClean="0"/>
              <a:t>Committed</a:t>
            </a:r>
            <a:endParaRPr lang="en-US" dirty="0" smtClean="0"/>
          </a:p>
          <a:p>
            <a:pPr lvl="1"/>
            <a:r>
              <a:rPr lang="en-US" dirty="0" smtClean="0"/>
              <a:t>Cherishing</a:t>
            </a:r>
            <a:endParaRPr lang="en-US" dirty="0" smtClean="0"/>
          </a:p>
          <a:p>
            <a:pPr lvl="1"/>
            <a:r>
              <a:rPr lang="en-US" dirty="0" smtClean="0"/>
              <a:t>Romantic</a:t>
            </a:r>
            <a:endParaRPr lang="en-US" dirty="0"/>
          </a:p>
          <a:p>
            <a:pPr lvl="1"/>
            <a:endParaRPr lang="en-US" dirty="0" smtClean="0"/>
          </a:p>
        </p:txBody>
      </p:sp>
      <p:sp>
        <p:nvSpPr>
          <p:cNvPr id="6" name="TextBox 5"/>
          <p:cNvSpPr txBox="1"/>
          <p:nvPr/>
        </p:nvSpPr>
        <p:spPr>
          <a:xfrm>
            <a:off x="4267200" y="2971800"/>
            <a:ext cx="4343400" cy="3539430"/>
          </a:xfrm>
          <a:prstGeom prst="rect">
            <a:avLst/>
          </a:prstGeom>
          <a:solidFill>
            <a:srgbClr val="663300"/>
          </a:solidFill>
        </p:spPr>
        <p:txBody>
          <a:bodyPr wrap="square" rtlCol="0">
            <a:spAutoFit/>
          </a:bodyPr>
          <a:lstStyle/>
          <a:p>
            <a:r>
              <a:rPr lang="en-US" sz="2800" dirty="0" smtClean="0">
                <a:solidFill>
                  <a:schemeClr val="bg1"/>
                </a:solidFill>
              </a:rPr>
              <a:t>“When </a:t>
            </a:r>
            <a:r>
              <a:rPr lang="en-US" sz="2800" dirty="0">
                <a:solidFill>
                  <a:schemeClr val="bg1"/>
                </a:solidFill>
              </a:rPr>
              <a:t>a man has taken a new wife, he shall not go out to war or be charged with any business; he shall be free at home one year, and </a:t>
            </a:r>
            <a:r>
              <a:rPr lang="en-US" sz="2800" b="1" u="sng" dirty="0">
                <a:solidFill>
                  <a:schemeClr val="bg1"/>
                </a:solidFill>
              </a:rPr>
              <a:t>bring happiness to his wife </a:t>
            </a:r>
            <a:r>
              <a:rPr lang="en-US" sz="2800" dirty="0">
                <a:solidFill>
                  <a:schemeClr val="bg1"/>
                </a:solidFill>
              </a:rPr>
              <a:t>whom he has </a:t>
            </a:r>
            <a:r>
              <a:rPr lang="en-US" sz="2800" dirty="0" smtClean="0">
                <a:solidFill>
                  <a:schemeClr val="bg1"/>
                </a:solidFill>
              </a:rPr>
              <a:t>taken” (Deut. 24:5)</a:t>
            </a:r>
            <a:endParaRPr lang="en-US" sz="2800" dirty="0">
              <a:solidFill>
                <a:schemeClr val="bg1"/>
              </a:solidFill>
            </a:endParaRPr>
          </a:p>
        </p:txBody>
      </p:sp>
      <p:sp>
        <p:nvSpPr>
          <p:cNvPr id="7" name="TextBox 6"/>
          <p:cNvSpPr txBox="1"/>
          <p:nvPr/>
        </p:nvSpPr>
        <p:spPr>
          <a:xfrm>
            <a:off x="685800" y="152400"/>
            <a:ext cx="2076209"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b="1" dirty="0" smtClean="0"/>
              <a:t>Qualities</a:t>
            </a:r>
            <a:r>
              <a:rPr lang="en-US" sz="3200" dirty="0" smtClean="0"/>
              <a:t> </a:t>
            </a:r>
            <a:r>
              <a:rPr lang="en-US" sz="2800" dirty="0" smtClean="0"/>
              <a:t>In</a:t>
            </a:r>
            <a:endParaRPr lang="en-US" sz="2800" dirty="0"/>
          </a:p>
        </p:txBody>
      </p:sp>
      <p:cxnSp>
        <p:nvCxnSpPr>
          <p:cNvPr id="8" name="Straight Connector 7"/>
          <p:cNvCxnSpPr/>
          <p:nvPr/>
        </p:nvCxnSpPr>
        <p:spPr>
          <a:xfrm>
            <a:off x="1143000" y="1447800"/>
            <a:ext cx="7315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38069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tio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Stationary</Template>
  <TotalTime>3176</TotalTime>
  <Words>3115</Words>
  <Application>Microsoft Office PowerPoint</Application>
  <PresentationFormat>On-screen Show (4:3)</PresentationFormat>
  <Paragraphs>258</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Candara</vt:lpstr>
      <vt:lpstr>Aharoni</vt:lpstr>
      <vt:lpstr>Freestyle Script</vt:lpstr>
      <vt:lpstr>Edwardian Script ITC</vt:lpstr>
      <vt:lpstr>Wingdings</vt:lpstr>
      <vt:lpstr>Calibri</vt:lpstr>
      <vt:lpstr>Stationary</vt:lpstr>
      <vt:lpstr>Sacred Trust</vt:lpstr>
      <vt:lpstr>Marriage</vt:lpstr>
      <vt:lpstr>Marriage</vt:lpstr>
      <vt:lpstr>Marriage</vt:lpstr>
      <vt:lpstr>Marriage</vt:lpstr>
      <vt:lpstr>The Sacred Romance</vt:lpstr>
      <vt:lpstr>The Sacred Romance</vt:lpstr>
      <vt:lpstr>The Sacred Romance</vt:lpstr>
      <vt:lpstr>The Sacred Romance</vt:lpstr>
      <vt:lpstr>The Sacred Romance</vt:lpstr>
      <vt:lpstr>“Am I Happy?”</vt:lpstr>
      <vt:lpstr>The Sacred Romance</vt:lpstr>
      <vt:lpstr>The Sacred Romance</vt:lpstr>
      <vt:lpstr>The Sacred Romance</vt:lpstr>
      <vt:lpstr>The Sacred Romance</vt:lpstr>
      <vt:lpstr>The Sacred Romance</vt:lpstr>
      <vt:lpstr>The Sacred Romance</vt:lpstr>
      <vt:lpstr>The Sacred Romance</vt:lpstr>
      <vt:lpstr>The Sacred Romance</vt:lpstr>
      <vt:lpstr>Does Marriage Help Holiness?</vt:lpstr>
      <vt:lpstr>Yes!</vt:lpstr>
      <vt:lpstr>Your Marriage Is A Sacred Trust</vt:lpstr>
      <vt:lpstr>Your Marriage Is A Sacred Trust</vt:lpstr>
      <vt:lpstr>Your Marriage Is A Sacred Trust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Trust</dc:title>
  <dc:creator>Steven J. Wallace</dc:creator>
  <cp:lastModifiedBy>Steven J. Wallace</cp:lastModifiedBy>
  <cp:revision>68</cp:revision>
  <dcterms:created xsi:type="dcterms:W3CDTF">2012-11-28T23:31:57Z</dcterms:created>
  <dcterms:modified xsi:type="dcterms:W3CDTF">2012-12-07T20:57:42Z</dcterms:modified>
</cp:coreProperties>
</file>